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8" r:id="rId6"/>
    <p:sldId id="267" r:id="rId7"/>
    <p:sldId id="260" r:id="rId8"/>
    <p:sldId id="263" r:id="rId9"/>
    <p:sldId id="264" r:id="rId10"/>
    <p:sldId id="261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5677-98B6-A04E-8455-DE271A493385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1823-DFDC-D04F-9003-51F444C1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24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5677-98B6-A04E-8455-DE271A493385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1823-DFDC-D04F-9003-51F444C1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2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5677-98B6-A04E-8455-DE271A493385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1823-DFDC-D04F-9003-51F444C1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7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5677-98B6-A04E-8455-DE271A493385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1823-DFDC-D04F-9003-51F444C1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3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5677-98B6-A04E-8455-DE271A493385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1823-DFDC-D04F-9003-51F444C1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5677-98B6-A04E-8455-DE271A493385}" type="datetimeFigureOut">
              <a:rPr lang="en-US" smtClean="0"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1823-DFDC-D04F-9003-51F444C1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92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5677-98B6-A04E-8455-DE271A493385}" type="datetimeFigureOut">
              <a:rPr lang="en-US" smtClean="0"/>
              <a:t>9/10/16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1823-DFDC-D04F-9003-51F444C1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6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5677-98B6-A04E-8455-DE271A493385}" type="datetimeFigureOut">
              <a:rPr lang="en-US" smtClean="0"/>
              <a:t>9/10/16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1823-DFDC-D04F-9003-51F444C1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4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5677-98B6-A04E-8455-DE271A493385}" type="datetimeFigureOut">
              <a:rPr lang="en-US" smtClean="0"/>
              <a:t>9/10/16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1823-DFDC-D04F-9003-51F444C1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2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5677-98B6-A04E-8455-DE271A493385}" type="datetimeFigureOut">
              <a:rPr lang="en-US" smtClean="0"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1823-DFDC-D04F-9003-51F444C1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5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5677-98B6-A04E-8455-DE271A493385}" type="datetimeFigureOut">
              <a:rPr lang="en-US" smtClean="0"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1823-DFDC-D04F-9003-51F444C1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0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95677-98B6-A04E-8455-DE271A493385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11823-DFDC-D04F-9003-51F444C1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1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hell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350"/>
            <a:ext cx="9152467" cy="6864350"/>
          </a:xfrm>
          <a:prstGeom prst="rect">
            <a:avLst/>
          </a:prstGeom>
        </p:spPr>
      </p:pic>
      <p:pic>
        <p:nvPicPr>
          <p:cNvPr id="7" name="Picture 6" descr="hell-title-2-still-4x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1600" y="1338525"/>
            <a:ext cx="74730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loving God</a:t>
            </a:r>
            <a:endParaRPr lang="en-US" sz="6000" b="1" i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2228" y="3767499"/>
            <a:ext cx="53628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good people</a:t>
            </a:r>
            <a:endParaRPr lang="en-US" sz="6000" b="1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21388" y="5434068"/>
            <a:ext cx="4308643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en-US" sz="3200" spc="300" dirty="0" smtClean="0">
                <a:ln w="12700">
                  <a:noFill/>
                  <a:prstDash val="solid"/>
                </a:ln>
                <a:solidFill>
                  <a:srgbClr val="F4935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"/>
                <a:cs typeface="Avenir Heavy"/>
              </a:rPr>
              <a:t>Matthew 25:</a:t>
            </a:r>
            <a:r>
              <a:rPr lang="en-US" sz="3200" spc="300" dirty="0">
                <a:ln w="12700">
                  <a:noFill/>
                  <a:prstDash val="solid"/>
                </a:ln>
                <a:solidFill>
                  <a:srgbClr val="F4935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"/>
                <a:cs typeface="Avenir Heavy"/>
              </a:rPr>
              <a:t>3</a:t>
            </a:r>
            <a:r>
              <a:rPr lang="en-US" sz="3200" spc="300" dirty="0" smtClean="0">
                <a:ln w="12700">
                  <a:noFill/>
                  <a:prstDash val="solid"/>
                </a:ln>
                <a:solidFill>
                  <a:srgbClr val="F4935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"/>
                <a:cs typeface="Avenir Heavy"/>
              </a:rPr>
              <a:t>1-46</a:t>
            </a:r>
            <a:endParaRPr lang="en-US" sz="3200" spc="300" dirty="0">
              <a:ln w="12700">
                <a:noFill/>
                <a:prstDash val="solid"/>
              </a:ln>
              <a:solidFill>
                <a:srgbClr val="F4935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156124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6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6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ll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/>
        </p:nvSpPr>
        <p:spPr>
          <a:xfrm>
            <a:off x="0" y="502619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Arial"/>
                <a:ea typeface="ＭＳ 明朝"/>
                <a:cs typeface="Arial"/>
              </a:rPr>
              <a:t>God does NOT want us in hell!</a:t>
            </a:r>
            <a:endParaRPr lang="en-US" sz="4000" b="1" dirty="0">
              <a:solidFill>
                <a:schemeClr val="bg1"/>
              </a:solidFill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467" y="2573498"/>
            <a:ext cx="915246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He loves us</a:t>
            </a:r>
          </a:p>
          <a:p>
            <a:pPr algn="ctr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1 Tim. 2:4; Ps. 86:15</a:t>
            </a:r>
          </a:p>
          <a:p>
            <a:endParaRPr lang="en-US" sz="20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endParaRPr lang="en-US" sz="3200" dirty="0">
              <a:solidFill>
                <a:srgbClr val="FFFFFF"/>
              </a:solidFill>
            </a:endParaRPr>
          </a:p>
          <a:p>
            <a:pPr lvl="1"/>
            <a:endParaRPr lang="en-US" sz="3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41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ll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/>
        </p:nvSpPr>
        <p:spPr>
          <a:xfrm>
            <a:off x="1" y="502619"/>
            <a:ext cx="91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Arial"/>
                <a:ea typeface="ＭＳ 明朝"/>
                <a:cs typeface="Arial"/>
              </a:rPr>
              <a:t>God does NOT want us in hell!</a:t>
            </a:r>
            <a:endParaRPr lang="en-US" sz="4000" b="1" dirty="0">
              <a:solidFill>
                <a:schemeClr val="bg1"/>
              </a:solidFill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525510"/>
            <a:ext cx="9143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algn="ctr"/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He is patient with us</a:t>
            </a:r>
          </a:p>
          <a:p>
            <a:pPr algn="ctr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2 Pet. 3:9</a:t>
            </a:r>
          </a:p>
          <a:p>
            <a:pPr lvl="1"/>
            <a:endParaRPr lang="en-US" sz="20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endParaRPr lang="en-US" sz="3200" dirty="0">
              <a:solidFill>
                <a:srgbClr val="FFFFFF"/>
              </a:solidFill>
            </a:endParaRPr>
          </a:p>
          <a:p>
            <a:pPr lvl="1"/>
            <a:endParaRPr lang="en-US" sz="3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9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ll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/>
        </p:nvSpPr>
        <p:spPr>
          <a:xfrm>
            <a:off x="0" y="502619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Arial"/>
                <a:ea typeface="ＭＳ 明朝"/>
                <a:cs typeface="Arial"/>
              </a:rPr>
              <a:t>God does NOT want us in hell!</a:t>
            </a:r>
            <a:endParaRPr lang="en-US" sz="4000" b="1" dirty="0">
              <a:solidFill>
                <a:schemeClr val="bg1"/>
              </a:solidFill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389" y="2440843"/>
            <a:ext cx="827307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0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pPr algn="ctr"/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He has provided a way</a:t>
            </a:r>
          </a:p>
          <a:p>
            <a:pPr algn="ctr"/>
            <a:endParaRPr lang="en-US" sz="1000" b="1" dirty="0" smtClean="0">
              <a:solidFill>
                <a:srgbClr val="FFFFFF"/>
              </a:solidFill>
              <a:latin typeface="Avenir Heavy"/>
              <a:cs typeface="Avenir Heavy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Arial"/>
                <a:cs typeface="Arial"/>
              </a:rPr>
              <a:t>John 3:16; 2 Cor. 5:21; Rom. 5:8</a:t>
            </a:r>
          </a:p>
          <a:p>
            <a:pPr algn="ctr"/>
            <a:endParaRPr lang="en-US" sz="3200" b="1" dirty="0" smtClean="0">
              <a:solidFill>
                <a:srgbClr val="FFFFFF"/>
              </a:solidFill>
              <a:latin typeface="Avenir Heavy"/>
              <a:cs typeface="Avenir Heavy"/>
            </a:endParaRPr>
          </a:p>
          <a:p>
            <a:pPr lvl="1"/>
            <a:endParaRPr lang="en-US" sz="3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66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ll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10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ll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  <a:effectLst/>
        </p:spPr>
      </p:pic>
      <p:sp>
        <p:nvSpPr>
          <p:cNvPr id="2" name="TextBox 1"/>
          <p:cNvSpPr txBox="1"/>
          <p:nvPr/>
        </p:nvSpPr>
        <p:spPr>
          <a:xfrm>
            <a:off x="1543041" y="1329461"/>
            <a:ext cx="578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venir Book"/>
              <a:cs typeface="Avenir Boo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5999" y="1174853"/>
            <a:ext cx="80475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“How can Christians </a:t>
            </a:r>
            <a:r>
              <a:rPr lang="en-US" sz="3200" i="1" dirty="0" smtClean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possibly </a:t>
            </a:r>
            <a:r>
              <a:rPr lang="en-US" sz="3200" i="1" dirty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project a deity of such cruelty and vindictiveness whose ways include inflicting everlasting torture upon his creatures, however sinful they may be? Surely a God who would do such a thing is more nearly like Satan than like God…</a:t>
            </a:r>
            <a:r>
              <a:rPr lang="en-US" sz="3200" i="1" dirty="0" smtClean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”</a:t>
            </a:r>
          </a:p>
          <a:p>
            <a:r>
              <a:rPr lang="en-US" sz="3200" dirty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									</a:t>
            </a:r>
          </a:p>
          <a:p>
            <a:r>
              <a:rPr lang="en-US" sz="3200" dirty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								- Clark </a:t>
            </a:r>
            <a:r>
              <a:rPr lang="en-US" sz="3200" dirty="0" err="1" smtClean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Pinnock</a:t>
            </a:r>
            <a:r>
              <a:rPr lang="en-US" sz="3200" dirty="0" smtClean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 </a:t>
            </a:r>
            <a:endParaRPr lang="en-US" sz="3200" dirty="0">
              <a:solidFill>
                <a:schemeClr val="bg1"/>
              </a:solidFill>
              <a:effectLst/>
              <a:latin typeface="Arial"/>
              <a:ea typeface="ＭＳ 明朝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246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ll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/>
        </p:nvSpPr>
        <p:spPr>
          <a:xfrm>
            <a:off x="545999" y="1685271"/>
            <a:ext cx="80475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FFFF"/>
                </a:solidFill>
                <a:latin typeface="Arial"/>
                <a:cs typeface="Arial"/>
              </a:rPr>
              <a:t>“There is one serious defect to my mind in Christ’s moral character, and that is that he believed in hell. I do not myself feel that any person who is profoundly humane can believe in everlasting punishment”</a:t>
            </a:r>
            <a:r>
              <a:rPr lang="en-US"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Arial"/>
                <a:ea typeface="ＭＳ 明朝"/>
                <a:cs typeface="Arial"/>
              </a:rPr>
              <a:t>	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ea typeface="ＭＳ 明朝"/>
                <a:cs typeface="Arial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								</a:t>
            </a:r>
          </a:p>
          <a:p>
            <a:r>
              <a:rPr lang="en-US" sz="3200" dirty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								- Bertrand Russell</a:t>
            </a:r>
            <a:endParaRPr lang="en-US" sz="3200" dirty="0">
              <a:solidFill>
                <a:schemeClr val="bg1"/>
              </a:solidFill>
              <a:effectLst/>
              <a:latin typeface="Arial"/>
              <a:ea typeface="ＭＳ 明朝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060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ll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/>
        </p:nvSpPr>
        <p:spPr>
          <a:xfrm>
            <a:off x="2849141" y="502619"/>
            <a:ext cx="34403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Arial"/>
                <a:ea typeface="ＭＳ 明朝"/>
                <a:cs typeface="Arial"/>
              </a:rPr>
              <a:t>What is hell?</a:t>
            </a:r>
            <a:endParaRPr lang="en-US" sz="4000" b="1" dirty="0">
              <a:solidFill>
                <a:schemeClr val="bg1"/>
              </a:solidFill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17932"/>
            <a:ext cx="9143999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algn="ctr"/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Separation from God</a:t>
            </a:r>
          </a:p>
          <a:p>
            <a:pPr algn="ctr"/>
            <a:endParaRPr lang="en-US" sz="10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Arial"/>
                <a:cs typeface="Arial"/>
              </a:rPr>
              <a:t>Matt. 7:23, 25:41; 2 </a:t>
            </a:r>
            <a:r>
              <a:rPr lang="en-US" sz="3200" dirty="0" err="1">
                <a:solidFill>
                  <a:srgbClr val="FFFFFF"/>
                </a:solidFill>
                <a:latin typeface="Arial"/>
                <a:cs typeface="Arial"/>
              </a:rPr>
              <a:t>Thes</a:t>
            </a:r>
            <a:r>
              <a:rPr lang="en-US" sz="3200" dirty="0">
                <a:solidFill>
                  <a:srgbClr val="FFFFFF"/>
                </a:solidFill>
                <a:latin typeface="Arial"/>
                <a:cs typeface="Arial"/>
              </a:rPr>
              <a:t>. 1:8-9</a:t>
            </a:r>
          </a:p>
          <a:p>
            <a:endParaRPr lang="en-US" sz="3200" dirty="0" smtClean="0">
              <a:solidFill>
                <a:srgbClr val="FFFFFF"/>
              </a:solidFill>
            </a:endParaRPr>
          </a:p>
          <a:p>
            <a:pPr marL="914400" lvl="1" indent="-457200">
              <a:buFont typeface="Arial"/>
              <a:buChar char="•"/>
            </a:pPr>
            <a:endParaRPr lang="en-US" sz="3200" dirty="0">
              <a:solidFill>
                <a:srgbClr val="FFFFFF"/>
              </a:solidFill>
            </a:endParaRPr>
          </a:p>
          <a:p>
            <a:endParaRPr lang="en-US" sz="3200" dirty="0">
              <a:solidFill>
                <a:srgbClr val="FFFFFF"/>
              </a:solidFill>
            </a:endParaRPr>
          </a:p>
          <a:p>
            <a:pPr lvl="1"/>
            <a:endParaRPr lang="en-US" sz="3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29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ll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/>
        </p:nvSpPr>
        <p:spPr>
          <a:xfrm>
            <a:off x="2849141" y="502619"/>
            <a:ext cx="34403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Arial"/>
                <a:ea typeface="ＭＳ 明朝"/>
                <a:cs typeface="Arial"/>
              </a:rPr>
              <a:t>What is hell?</a:t>
            </a:r>
            <a:endParaRPr lang="en-US" sz="4000" b="1" dirty="0">
              <a:solidFill>
                <a:schemeClr val="bg1"/>
              </a:solidFill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17932"/>
            <a:ext cx="9143999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algn="ctr"/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Place prepared for Satan and his angels</a:t>
            </a:r>
          </a:p>
          <a:p>
            <a:pPr algn="ctr"/>
            <a:endParaRPr lang="en-US" sz="10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lvl="0" indent="-285750" algn="ctr"/>
            <a:r>
              <a:rPr lang="en-US" sz="3200" dirty="0">
                <a:solidFill>
                  <a:srgbClr val="FFFFFF"/>
                </a:solidFill>
                <a:latin typeface="Arial"/>
                <a:cs typeface="Arial"/>
              </a:rPr>
              <a:t>Matt. 25:41; 2 Peter 2:4; Jude 6</a:t>
            </a:r>
          </a:p>
          <a:p>
            <a:endParaRPr lang="en-US" sz="3200" dirty="0" smtClean="0">
              <a:solidFill>
                <a:srgbClr val="FFFFFF"/>
              </a:solidFill>
            </a:endParaRPr>
          </a:p>
          <a:p>
            <a:pPr marL="914400" lvl="1" indent="-457200">
              <a:buFont typeface="Arial"/>
              <a:buChar char="•"/>
            </a:pPr>
            <a:endParaRPr lang="en-US" sz="3200" dirty="0">
              <a:solidFill>
                <a:srgbClr val="FFFFFF"/>
              </a:solidFill>
            </a:endParaRPr>
          </a:p>
          <a:p>
            <a:endParaRPr lang="en-US" sz="3200" dirty="0">
              <a:solidFill>
                <a:srgbClr val="FFFFFF"/>
              </a:solidFill>
            </a:endParaRPr>
          </a:p>
          <a:p>
            <a:pPr lvl="1"/>
            <a:endParaRPr lang="en-US" sz="3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89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ll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/>
        </p:nvSpPr>
        <p:spPr>
          <a:xfrm>
            <a:off x="2849141" y="502619"/>
            <a:ext cx="34403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Arial"/>
                <a:ea typeface="ＭＳ 明朝"/>
                <a:cs typeface="Arial"/>
              </a:rPr>
              <a:t>What is hell?</a:t>
            </a:r>
            <a:endParaRPr lang="en-US" sz="4000" b="1" dirty="0">
              <a:solidFill>
                <a:schemeClr val="bg1"/>
              </a:solidFill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17932"/>
            <a:ext cx="91439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algn="ctr"/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Eternal Punishment </a:t>
            </a:r>
          </a:p>
          <a:p>
            <a:pPr algn="ctr"/>
            <a:endParaRPr lang="en-US" sz="10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Matt. 8:12, 13:42, 18:8, 25:46; Mk. 9:48; </a:t>
            </a:r>
          </a:p>
          <a:p>
            <a:pPr algn="ctr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Luke 16:23; 2 </a:t>
            </a:r>
            <a:r>
              <a:rPr lang="en-US" sz="3200" dirty="0" err="1" smtClean="0">
                <a:solidFill>
                  <a:srgbClr val="FFFFFF"/>
                </a:solidFill>
                <a:latin typeface="Arial"/>
                <a:cs typeface="Arial"/>
              </a:rPr>
              <a:t>Thes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. 1:9; Rev. 20:10</a:t>
            </a:r>
          </a:p>
          <a:p>
            <a:endParaRPr lang="en-US" sz="3200" dirty="0" smtClean="0">
              <a:solidFill>
                <a:srgbClr val="FFFFFF"/>
              </a:solidFill>
            </a:endParaRPr>
          </a:p>
          <a:p>
            <a:pPr marL="914400" lvl="1" indent="-457200">
              <a:buFont typeface="Arial"/>
              <a:buChar char="•"/>
            </a:pPr>
            <a:endParaRPr lang="en-US" sz="3200" dirty="0">
              <a:solidFill>
                <a:srgbClr val="FFFFFF"/>
              </a:solidFill>
            </a:endParaRPr>
          </a:p>
          <a:p>
            <a:endParaRPr lang="en-US" sz="3200" dirty="0">
              <a:solidFill>
                <a:srgbClr val="FFFFFF"/>
              </a:solidFill>
            </a:endParaRPr>
          </a:p>
          <a:p>
            <a:pPr lvl="1"/>
            <a:endParaRPr lang="en-US" sz="3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36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ll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/>
        </p:nvSpPr>
        <p:spPr>
          <a:xfrm>
            <a:off x="752294" y="502619"/>
            <a:ext cx="76439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Arial"/>
                <a:ea typeface="ＭＳ 明朝"/>
                <a:cs typeface="Arial"/>
              </a:rPr>
              <a:t>How do </a:t>
            </a:r>
            <a:r>
              <a:rPr lang="en-US" sz="4000" b="1" dirty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p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Arial"/>
                <a:ea typeface="ＭＳ 明朝"/>
                <a:cs typeface="Arial"/>
              </a:rPr>
              <a:t>eople end up in hell?</a:t>
            </a:r>
            <a:endParaRPr lang="en-US" sz="4000" b="1" dirty="0">
              <a:solidFill>
                <a:schemeClr val="bg1"/>
              </a:solidFill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440843"/>
            <a:ext cx="914399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The holiness of God</a:t>
            </a:r>
          </a:p>
          <a:p>
            <a:pPr algn="ctr"/>
            <a:endParaRPr lang="en-US" sz="10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Ex. 15:11, 33:20; Ezek. 1:26-28; Hab. 1:13; </a:t>
            </a:r>
          </a:p>
          <a:p>
            <a:pPr algn="ctr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Rev. 4:2-6, 15:4</a:t>
            </a:r>
          </a:p>
          <a:p>
            <a:endParaRPr lang="en-US" sz="2000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FFFFFF"/>
              </a:solidFill>
            </a:endParaRPr>
          </a:p>
          <a:p>
            <a:pPr lvl="1"/>
            <a:endParaRPr lang="en-US" sz="3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7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ll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/>
        </p:nvSpPr>
        <p:spPr>
          <a:xfrm>
            <a:off x="752294" y="502619"/>
            <a:ext cx="76439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Arial"/>
                <a:ea typeface="ＭＳ 明朝"/>
                <a:cs typeface="Arial"/>
              </a:rPr>
              <a:t>How do </a:t>
            </a:r>
            <a:r>
              <a:rPr lang="en-US" sz="4000" b="1" dirty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p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Arial"/>
                <a:ea typeface="ＭＳ 明朝"/>
                <a:cs typeface="Arial"/>
              </a:rPr>
              <a:t>eople end up in hell?</a:t>
            </a:r>
            <a:endParaRPr lang="en-US" sz="4000" b="1" dirty="0">
              <a:solidFill>
                <a:schemeClr val="bg1"/>
              </a:solidFill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466" y="2556681"/>
            <a:ext cx="91524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Sin</a:t>
            </a:r>
          </a:p>
          <a:p>
            <a:pPr algn="ctr"/>
            <a:endParaRPr lang="en-US" sz="1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Ezek. 18:4; Prov. 14:12; </a:t>
            </a:r>
          </a:p>
          <a:p>
            <a:pPr algn="ctr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Isa. 59:2; Rom. 6:23</a:t>
            </a:r>
            <a:endParaRPr lang="en-US" sz="3200" dirty="0">
              <a:solidFill>
                <a:srgbClr val="FFFFFF"/>
              </a:solidFill>
              <a:latin typeface="Arial"/>
              <a:cs typeface="Arial"/>
            </a:endParaRPr>
          </a:p>
          <a:p>
            <a:pPr lvl="1"/>
            <a:endParaRPr lang="en-US" sz="3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6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ll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/>
        </p:nvSpPr>
        <p:spPr>
          <a:xfrm>
            <a:off x="752294" y="502619"/>
            <a:ext cx="76439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Arial"/>
                <a:ea typeface="ＭＳ 明朝"/>
                <a:cs typeface="Arial"/>
              </a:rPr>
              <a:t>How do </a:t>
            </a:r>
            <a:r>
              <a:rPr lang="en-US" sz="4000" b="1" dirty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p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Arial"/>
                <a:ea typeface="ＭＳ 明朝"/>
                <a:cs typeface="Arial"/>
              </a:rPr>
              <a:t>eople end up in hell?</a:t>
            </a:r>
            <a:endParaRPr lang="en-US" sz="4000" b="1" dirty="0">
              <a:solidFill>
                <a:schemeClr val="bg1"/>
              </a:solidFill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68" y="2295701"/>
            <a:ext cx="914399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endParaRPr lang="en-US" sz="20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pPr algn="ctr"/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Free Will</a:t>
            </a:r>
          </a:p>
          <a:p>
            <a:pPr algn="ctr"/>
            <a:endParaRPr lang="en-US" sz="10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Matt. 25:1-13; Josh. 24:15; Rev. 3:20</a:t>
            </a:r>
            <a:endParaRPr lang="en-US" sz="3200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FFFFFF"/>
              </a:solidFill>
            </a:endParaRPr>
          </a:p>
          <a:p>
            <a:pPr lvl="1"/>
            <a:endParaRPr lang="en-US" sz="3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191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376</Words>
  <Application>Microsoft Macintosh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Collins Dental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 Collins</dc:creator>
  <cp:lastModifiedBy>Kristen Griffin</cp:lastModifiedBy>
  <cp:revision>27</cp:revision>
  <dcterms:created xsi:type="dcterms:W3CDTF">2016-08-02T13:18:05Z</dcterms:created>
  <dcterms:modified xsi:type="dcterms:W3CDTF">2016-09-11T00:01:16Z</dcterms:modified>
</cp:coreProperties>
</file>