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58" r:id="rId8"/>
    <p:sldId id="265" r:id="rId9"/>
    <p:sldId id="266" r:id="rId10"/>
    <p:sldId id="267" r:id="rId11"/>
    <p:sldId id="268" r:id="rId12"/>
    <p:sldId id="269" r:id="rId13"/>
    <p:sldId id="270" r:id="rId14"/>
    <p:sldId id="271" r:id="rId15"/>
    <p:sldId id="259" r:id="rId16"/>
    <p:sldId id="272" r:id="rId17"/>
    <p:sldId id="273" r:id="rId18"/>
    <p:sldId id="274" r:id="rId19"/>
    <p:sldId id="275" r:id="rId20"/>
    <p:sldId id="260" r:id="rId21"/>
    <p:sldId id="278"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DDA"/>
    <a:srgbClr val="EAFBF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94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6E569D-C621-4C3A-A555-07426CB7DD2C}"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1746001256"/>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6E569D-C621-4C3A-A555-07426CB7DD2C}"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1714183485"/>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6E569D-C621-4C3A-A555-07426CB7DD2C}"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1890178018"/>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6E569D-C621-4C3A-A555-07426CB7DD2C}"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3438249403"/>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E569D-C621-4C3A-A555-07426CB7DD2C}"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365035596"/>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6E569D-C621-4C3A-A555-07426CB7DD2C}" type="datetimeFigureOut">
              <a:rPr lang="en-US" smtClean="0"/>
              <a:pPr/>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3877308855"/>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6E569D-C621-4C3A-A555-07426CB7DD2C}" type="datetimeFigureOut">
              <a:rPr lang="en-US" smtClean="0"/>
              <a:pPr/>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303615571"/>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6E569D-C621-4C3A-A555-07426CB7DD2C}" type="datetimeFigureOut">
              <a:rPr lang="en-US" smtClean="0"/>
              <a:pPr/>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4235593806"/>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E569D-C621-4C3A-A555-07426CB7DD2C}" type="datetimeFigureOut">
              <a:rPr lang="en-US" smtClean="0"/>
              <a:pPr/>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3624202411"/>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E569D-C621-4C3A-A555-07426CB7DD2C}" type="datetimeFigureOut">
              <a:rPr lang="en-US" smtClean="0"/>
              <a:pPr/>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2307196104"/>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E569D-C621-4C3A-A555-07426CB7DD2C}" type="datetimeFigureOut">
              <a:rPr lang="en-US" smtClean="0"/>
              <a:pPr/>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508380255"/>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E569D-C621-4C3A-A555-07426CB7DD2C}" type="datetimeFigureOut">
              <a:rPr lang="en-US" smtClean="0"/>
              <a:pPr/>
              <a:t>8/3/2016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9CECB-4E76-4326-8E88-990AF9D05823}" type="slidenum">
              <a:rPr lang="en-US" smtClean="0"/>
              <a:pPr/>
              <a:t>‹#›</a:t>
            </a:fld>
            <a:endParaRPr lang="en-US"/>
          </a:p>
        </p:txBody>
      </p:sp>
    </p:spTree>
    <p:extLst>
      <p:ext uri="{BB962C8B-B14F-4D97-AF65-F5344CB8AC3E}">
        <p14:creationId xmlns:p14="http://schemas.microsoft.com/office/powerpoint/2010/main" xmlns="" val="480790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dir="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extBox 4"/>
          <p:cNvSpPr txBox="1"/>
          <p:nvPr/>
        </p:nvSpPr>
        <p:spPr>
          <a:xfrm rot="20658545">
            <a:off x="729816" y="2525816"/>
            <a:ext cx="1712328"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Put to</a:t>
            </a:r>
            <a:endParaRPr lang="en-US" sz="4800" dirty="0">
              <a:solidFill>
                <a:srgbClr val="DADDDA"/>
              </a:solidFill>
              <a:latin typeface="Bradley Hand ITC" panose="03070402050302030203" pitchFamily="66" charset="0"/>
            </a:endParaRPr>
          </a:p>
        </p:txBody>
      </p:sp>
      <p:sp>
        <p:nvSpPr>
          <p:cNvPr id="6" name="TextBox 5"/>
          <p:cNvSpPr txBox="1"/>
          <p:nvPr/>
        </p:nvSpPr>
        <p:spPr>
          <a:xfrm rot="20725298">
            <a:off x="1165058" y="2547211"/>
            <a:ext cx="4188967" cy="1569660"/>
          </a:xfrm>
          <a:prstGeom prst="rect">
            <a:avLst/>
          </a:prstGeom>
          <a:noFill/>
        </p:spPr>
        <p:txBody>
          <a:bodyPr wrap="none" rtlCol="0">
            <a:spAutoFit/>
          </a:bodyPr>
          <a:lstStyle/>
          <a:p>
            <a:r>
              <a:rPr lang="en-US" sz="9600" dirty="0" smtClean="0">
                <a:solidFill>
                  <a:srgbClr val="FF0000"/>
                </a:solidFill>
                <a:latin typeface="Bradley Hand ITC" panose="03070402050302030203" pitchFamily="66" charset="0"/>
              </a:rPr>
              <a:t>DEATH</a:t>
            </a:r>
            <a:endParaRPr lang="en-US" sz="9600" dirty="0">
              <a:solidFill>
                <a:srgbClr val="FF0000"/>
              </a:solidFill>
              <a:latin typeface="Bradley Hand ITC" panose="03070402050302030203" pitchFamily="66" charset="0"/>
            </a:endParaRPr>
          </a:p>
        </p:txBody>
      </p:sp>
      <p:sp>
        <p:nvSpPr>
          <p:cNvPr id="7" name="TextBox 6"/>
          <p:cNvSpPr txBox="1"/>
          <p:nvPr/>
        </p:nvSpPr>
        <p:spPr>
          <a:xfrm rot="20658545">
            <a:off x="112672" y="4435790"/>
            <a:ext cx="2220480"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What is</a:t>
            </a:r>
            <a:endParaRPr lang="en-US" sz="4800" dirty="0">
              <a:solidFill>
                <a:srgbClr val="DADDDA"/>
              </a:solidFill>
              <a:latin typeface="Bradley Hand ITC" panose="03070402050302030203" pitchFamily="66" charset="0"/>
            </a:endParaRPr>
          </a:p>
        </p:txBody>
      </p:sp>
      <p:sp>
        <p:nvSpPr>
          <p:cNvPr id="8" name="TextBox 7"/>
          <p:cNvSpPr txBox="1"/>
          <p:nvPr/>
        </p:nvSpPr>
        <p:spPr>
          <a:xfrm rot="20725298">
            <a:off x="2255030" y="3330486"/>
            <a:ext cx="5894562" cy="1569660"/>
          </a:xfrm>
          <a:prstGeom prst="rect">
            <a:avLst/>
          </a:prstGeom>
          <a:noFill/>
        </p:spPr>
        <p:txBody>
          <a:bodyPr wrap="none" rtlCol="0">
            <a:spAutoFit/>
          </a:bodyPr>
          <a:lstStyle/>
          <a:p>
            <a:r>
              <a:rPr lang="en-US" sz="9600" dirty="0" smtClean="0">
                <a:solidFill>
                  <a:srgbClr val="FF0000"/>
                </a:solidFill>
                <a:latin typeface="Bradley Hand ITC" panose="03070402050302030203" pitchFamily="66" charset="0"/>
              </a:rPr>
              <a:t>EARTHLY</a:t>
            </a:r>
            <a:endParaRPr lang="en-US" sz="9600" dirty="0">
              <a:solidFill>
                <a:srgbClr val="FF0000"/>
              </a:solidFill>
              <a:latin typeface="Bradley Hand ITC" panose="03070402050302030203" pitchFamily="66" charset="0"/>
            </a:endParaRPr>
          </a:p>
        </p:txBody>
      </p:sp>
      <p:sp>
        <p:nvSpPr>
          <p:cNvPr id="9" name="TextBox 8"/>
          <p:cNvSpPr txBox="1"/>
          <p:nvPr/>
        </p:nvSpPr>
        <p:spPr>
          <a:xfrm rot="20658545">
            <a:off x="5720155" y="4057477"/>
            <a:ext cx="1882247"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In you</a:t>
            </a:r>
            <a:endParaRPr lang="en-US" sz="4800" dirty="0">
              <a:solidFill>
                <a:srgbClr val="DADDDA"/>
              </a:solidFill>
              <a:latin typeface="Bradley Hand ITC" panose="03070402050302030203" pitchFamily="66" charset="0"/>
            </a:endParaRPr>
          </a:p>
        </p:txBody>
      </p:sp>
    </p:spTree>
    <p:extLst>
      <p:ext uri="{BB962C8B-B14F-4D97-AF65-F5344CB8AC3E}">
        <p14:creationId xmlns:p14="http://schemas.microsoft.com/office/powerpoint/2010/main" xmlns="" val="4166145413"/>
      </p:ext>
    </p:extLst>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855689"/>
            <a:ext cx="8445414" cy="1569660"/>
          </a:xfrm>
          <a:prstGeom prst="rect">
            <a:avLst/>
          </a:prstGeom>
          <a:noFill/>
        </p:spPr>
        <p:txBody>
          <a:bodyPr wrap="square" rtlCol="0">
            <a:spAutoFit/>
          </a:bodyPr>
          <a:lstStyle/>
          <a:p>
            <a:r>
              <a:rPr lang="en-US" sz="3200" b="1" dirty="0" smtClean="0">
                <a:solidFill>
                  <a:schemeClr val="bg1"/>
                </a:solidFill>
              </a:rPr>
              <a:t>“Set your minds on things that are above, not on things that are on the earth.”</a:t>
            </a:r>
            <a:endParaRPr lang="en-US" sz="3200" b="1" dirty="0" smtClean="0">
              <a:solidFill>
                <a:srgbClr val="FFFF00"/>
              </a:solidFill>
            </a:endParaRPr>
          </a:p>
          <a:p>
            <a:pPr algn="r"/>
            <a:r>
              <a:rPr lang="en-US" sz="3200" b="1" dirty="0" smtClean="0">
                <a:solidFill>
                  <a:schemeClr val="bg1"/>
                </a:solidFill>
              </a:rPr>
              <a:t>—Colossians 3:2</a:t>
            </a:r>
            <a:endParaRPr lang="en-US" sz="3200" b="1" dirty="0">
              <a:solidFill>
                <a:schemeClr val="bg1"/>
              </a:solidFill>
            </a:endParaRPr>
          </a:p>
        </p:txBody>
      </p:sp>
    </p:spTree>
    <p:extLst>
      <p:ext uri="{BB962C8B-B14F-4D97-AF65-F5344CB8AC3E}">
        <p14:creationId xmlns:p14="http://schemas.microsoft.com/office/powerpoint/2010/main" xmlns="" val="837486050"/>
      </p:ext>
    </p:extLst>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855689"/>
            <a:ext cx="8445414" cy="2062103"/>
          </a:xfrm>
          <a:prstGeom prst="rect">
            <a:avLst/>
          </a:prstGeom>
          <a:noFill/>
        </p:spPr>
        <p:txBody>
          <a:bodyPr wrap="square" rtlCol="0">
            <a:spAutoFit/>
          </a:bodyPr>
          <a:lstStyle/>
          <a:p>
            <a:r>
              <a:rPr lang="en-US" sz="3200" b="1" dirty="0" smtClean="0">
                <a:solidFill>
                  <a:schemeClr val="bg1"/>
                </a:solidFill>
              </a:rPr>
              <a:t>“For while we were living in the flesh, our sinful passions, aroused by the law, were at work in our members to bear fruit for death.”</a:t>
            </a:r>
            <a:endParaRPr lang="en-US" sz="3200" b="1" dirty="0" smtClean="0">
              <a:solidFill>
                <a:srgbClr val="FFFF00"/>
              </a:solidFill>
            </a:endParaRPr>
          </a:p>
          <a:p>
            <a:pPr algn="r"/>
            <a:r>
              <a:rPr lang="en-US" sz="3200" b="1" dirty="0" smtClean="0">
                <a:solidFill>
                  <a:schemeClr val="bg1"/>
                </a:solidFill>
              </a:rPr>
              <a:t>—Romans 7:5</a:t>
            </a:r>
            <a:endParaRPr lang="en-US" sz="3200" b="1" dirty="0">
              <a:solidFill>
                <a:schemeClr val="bg1"/>
              </a:solidFill>
            </a:endParaRPr>
          </a:p>
        </p:txBody>
      </p:sp>
    </p:spTree>
    <p:extLst>
      <p:ext uri="{BB962C8B-B14F-4D97-AF65-F5344CB8AC3E}">
        <p14:creationId xmlns:p14="http://schemas.microsoft.com/office/powerpoint/2010/main" xmlns="" val="2063995928"/>
      </p:ext>
    </p:extLst>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855689"/>
            <a:ext cx="8445414" cy="2062103"/>
          </a:xfrm>
          <a:prstGeom prst="rect">
            <a:avLst/>
          </a:prstGeom>
          <a:noFill/>
        </p:spPr>
        <p:txBody>
          <a:bodyPr wrap="square" rtlCol="0">
            <a:spAutoFit/>
          </a:bodyPr>
          <a:lstStyle/>
          <a:p>
            <a:r>
              <a:rPr lang="en-US" sz="3200" b="1" dirty="0" smtClean="0">
                <a:solidFill>
                  <a:schemeClr val="bg1"/>
                </a:solidFill>
              </a:rPr>
              <a:t>“For while we were living in the flesh, our sinful passions, aroused by the law, were at work in our members to bear fruit for death.”</a:t>
            </a:r>
            <a:endParaRPr lang="en-US" sz="3200" b="1" dirty="0" smtClean="0">
              <a:solidFill>
                <a:srgbClr val="FFFF00"/>
              </a:solidFill>
            </a:endParaRPr>
          </a:p>
          <a:p>
            <a:pPr algn="r"/>
            <a:r>
              <a:rPr lang="en-US" sz="3200" b="1" dirty="0" smtClean="0">
                <a:solidFill>
                  <a:schemeClr val="bg1"/>
                </a:solidFill>
              </a:rPr>
              <a:t>—Romans 7:5</a:t>
            </a:r>
            <a:endParaRPr lang="en-US" sz="3200" b="1" dirty="0">
              <a:solidFill>
                <a:schemeClr val="bg1"/>
              </a:solidFill>
            </a:endParaRPr>
          </a:p>
        </p:txBody>
      </p:sp>
    </p:spTree>
    <p:extLst>
      <p:ext uri="{BB962C8B-B14F-4D97-AF65-F5344CB8AC3E}">
        <p14:creationId xmlns:p14="http://schemas.microsoft.com/office/powerpoint/2010/main" xmlns="" val="1693586220"/>
      </p:ext>
    </p:extLst>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632012"/>
            <a:ext cx="8445414" cy="2062103"/>
          </a:xfrm>
          <a:prstGeom prst="rect">
            <a:avLst/>
          </a:prstGeom>
          <a:noFill/>
        </p:spPr>
        <p:txBody>
          <a:bodyPr wrap="square" rtlCol="0">
            <a:spAutoFit/>
          </a:bodyPr>
          <a:lstStyle/>
          <a:p>
            <a:r>
              <a:rPr lang="en-US" sz="3200" b="1" dirty="0" smtClean="0">
                <a:solidFill>
                  <a:schemeClr val="bg1"/>
                </a:solidFill>
              </a:rPr>
              <a:t>“Put to death therefore what is earthly in you: sexual immorality, impurity, passion, evil desire, and covetousness, which is idolatry.”</a:t>
            </a:r>
          </a:p>
          <a:p>
            <a:pPr algn="r"/>
            <a:r>
              <a:rPr lang="en-US" sz="3200" b="1" dirty="0" smtClean="0">
                <a:solidFill>
                  <a:schemeClr val="bg1"/>
                </a:solidFill>
              </a:rPr>
              <a:t>—Colossians 3:5</a:t>
            </a:r>
            <a:endParaRPr lang="en-US" sz="3200" b="1" dirty="0">
              <a:solidFill>
                <a:schemeClr val="bg1"/>
              </a:solidFill>
            </a:endParaRPr>
          </a:p>
        </p:txBody>
      </p:sp>
      <p:sp>
        <p:nvSpPr>
          <p:cNvPr id="4" name="TextBox 3"/>
          <p:cNvSpPr txBox="1"/>
          <p:nvPr/>
        </p:nvSpPr>
        <p:spPr>
          <a:xfrm>
            <a:off x="349293" y="2949388"/>
            <a:ext cx="8445414" cy="2062103"/>
          </a:xfrm>
          <a:prstGeom prst="rect">
            <a:avLst/>
          </a:prstGeom>
          <a:noFill/>
        </p:spPr>
        <p:txBody>
          <a:bodyPr wrap="square" rtlCol="0">
            <a:spAutoFit/>
          </a:bodyPr>
          <a:lstStyle/>
          <a:p>
            <a:r>
              <a:rPr lang="en-US" sz="3200" b="1" dirty="0" smtClean="0">
                <a:solidFill>
                  <a:schemeClr val="bg1"/>
                </a:solidFill>
              </a:rPr>
              <a:t>“But now you must put them all away: anger, wrath, malice, slander, and obscene talk from your mouth.”</a:t>
            </a:r>
          </a:p>
          <a:p>
            <a:pPr algn="r"/>
            <a:r>
              <a:rPr lang="en-US" sz="3200" b="1" dirty="0" smtClean="0">
                <a:solidFill>
                  <a:schemeClr val="bg1"/>
                </a:solidFill>
              </a:rPr>
              <a:t>—Colossians 3:8</a:t>
            </a:r>
            <a:endParaRPr lang="en-US" sz="3200" b="1" dirty="0">
              <a:solidFill>
                <a:schemeClr val="bg1"/>
              </a:solidFill>
            </a:endParaRPr>
          </a:p>
        </p:txBody>
      </p:sp>
    </p:spTree>
    <p:extLst>
      <p:ext uri="{BB962C8B-B14F-4D97-AF65-F5344CB8AC3E}">
        <p14:creationId xmlns:p14="http://schemas.microsoft.com/office/powerpoint/2010/main" xmlns="" val="374196248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855689"/>
            <a:ext cx="8445414" cy="1077218"/>
          </a:xfrm>
          <a:prstGeom prst="rect">
            <a:avLst/>
          </a:prstGeom>
          <a:noFill/>
        </p:spPr>
        <p:txBody>
          <a:bodyPr wrap="square" rtlCol="0">
            <a:spAutoFit/>
          </a:bodyPr>
          <a:lstStyle/>
          <a:p>
            <a:r>
              <a:rPr lang="en-US" sz="3200" b="1" dirty="0" smtClean="0">
                <a:solidFill>
                  <a:schemeClr val="bg1"/>
                </a:solidFill>
              </a:rPr>
              <a:t>“For the wages of sin is death...”</a:t>
            </a:r>
            <a:endParaRPr lang="en-US" sz="3200" b="1" dirty="0" smtClean="0">
              <a:solidFill>
                <a:srgbClr val="FFFF00"/>
              </a:solidFill>
            </a:endParaRPr>
          </a:p>
          <a:p>
            <a:pPr algn="r"/>
            <a:r>
              <a:rPr lang="en-US" sz="3200" b="1" dirty="0" smtClean="0">
                <a:solidFill>
                  <a:schemeClr val="bg1"/>
                </a:solidFill>
              </a:rPr>
              <a:t>—Romans 6:23</a:t>
            </a:r>
            <a:endParaRPr lang="en-US" sz="3200" b="1" dirty="0">
              <a:solidFill>
                <a:schemeClr val="bg1"/>
              </a:solidFill>
            </a:endParaRPr>
          </a:p>
        </p:txBody>
      </p:sp>
    </p:spTree>
    <p:extLst>
      <p:ext uri="{BB962C8B-B14F-4D97-AF65-F5344CB8AC3E}">
        <p14:creationId xmlns:p14="http://schemas.microsoft.com/office/powerpoint/2010/main" xmlns="" val="734689050"/>
      </p:ext>
    </p:extLst>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457200" y="1290920"/>
            <a:ext cx="8229600" cy="3046988"/>
          </a:xfrm>
          <a:prstGeom prst="rect">
            <a:avLst/>
          </a:prstGeom>
          <a:noFill/>
        </p:spPr>
        <p:txBody>
          <a:bodyPr wrap="square" rtlCol="0">
            <a:spAutoFit/>
          </a:bodyPr>
          <a:lstStyle/>
          <a:p>
            <a:pPr algn="ctr"/>
            <a:r>
              <a:rPr lang="en-US" sz="9600" b="1" dirty="0" smtClean="0">
                <a:solidFill>
                  <a:srgbClr val="DADDDA"/>
                </a:solidFill>
                <a:latin typeface="Bradley Hand ITC" panose="03070402050302030203" pitchFamily="66" charset="0"/>
              </a:rPr>
              <a:t>God will give the victory!</a:t>
            </a:r>
            <a:endParaRPr lang="en-US" sz="9600" b="1" dirty="0">
              <a:solidFill>
                <a:srgbClr val="DADDDA"/>
              </a:solidFill>
              <a:latin typeface="Bradley Hand ITC" panose="03070402050302030203" pitchFamily="66" charset="0"/>
            </a:endParaRPr>
          </a:p>
        </p:txBody>
      </p:sp>
    </p:spTree>
    <p:extLst>
      <p:ext uri="{BB962C8B-B14F-4D97-AF65-F5344CB8AC3E}">
        <p14:creationId xmlns:p14="http://schemas.microsoft.com/office/powerpoint/2010/main" xmlns="" val="1448328611"/>
      </p:ext>
    </p:extLst>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855689"/>
            <a:ext cx="8445414" cy="1569660"/>
          </a:xfrm>
          <a:prstGeom prst="rect">
            <a:avLst/>
          </a:prstGeom>
          <a:noFill/>
        </p:spPr>
        <p:txBody>
          <a:bodyPr wrap="square" rtlCol="0">
            <a:spAutoFit/>
          </a:bodyPr>
          <a:lstStyle/>
          <a:p>
            <a:r>
              <a:rPr lang="en-US" sz="3200" b="1" dirty="0" smtClean="0">
                <a:solidFill>
                  <a:schemeClr val="bg1"/>
                </a:solidFill>
              </a:rPr>
              <a:t>“Truly the Lord has given all the land into our hands.”</a:t>
            </a:r>
            <a:endParaRPr lang="en-US" sz="3200" b="1" dirty="0" smtClean="0">
              <a:solidFill>
                <a:srgbClr val="FFFF00"/>
              </a:solidFill>
            </a:endParaRPr>
          </a:p>
          <a:p>
            <a:pPr algn="r"/>
            <a:r>
              <a:rPr lang="en-US" sz="3200" b="1" dirty="0" smtClean="0">
                <a:solidFill>
                  <a:schemeClr val="bg1"/>
                </a:solidFill>
              </a:rPr>
              <a:t>—Joshua 2:24</a:t>
            </a:r>
            <a:endParaRPr lang="en-US" sz="3200" b="1" dirty="0">
              <a:solidFill>
                <a:schemeClr val="bg1"/>
              </a:solidFill>
            </a:endParaRPr>
          </a:p>
        </p:txBody>
      </p:sp>
    </p:spTree>
    <p:extLst>
      <p:ext uri="{BB962C8B-B14F-4D97-AF65-F5344CB8AC3E}">
        <p14:creationId xmlns:p14="http://schemas.microsoft.com/office/powerpoint/2010/main" xmlns="" val="3505450210"/>
      </p:ext>
    </p:extLst>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255496"/>
            <a:ext cx="8445414" cy="5509200"/>
          </a:xfrm>
          <a:prstGeom prst="rect">
            <a:avLst/>
          </a:prstGeom>
          <a:noFill/>
        </p:spPr>
        <p:txBody>
          <a:bodyPr wrap="square" rtlCol="0">
            <a:spAutoFit/>
          </a:bodyPr>
          <a:lstStyle/>
          <a:p>
            <a:r>
              <a:rPr lang="en-US" sz="3200" b="1" dirty="0" smtClean="0">
                <a:solidFill>
                  <a:schemeClr val="bg1"/>
                </a:solidFill>
              </a:rPr>
              <a:t>“He is the image of the invisible God, the firstborn of all creation. For by him all things were created, in heaven and on earth, visible and invisible, whether thrones or dominions or rulers or authorities—all things were created through him and for him. And he is before all things, and in him all things hold together. And he is the head of the body, the church. He is the beginning, the firstborn from the dead, that in everything he might be preeminent…</a:t>
            </a:r>
            <a:endParaRPr lang="en-US" sz="3200" b="1" dirty="0" smtClean="0">
              <a:solidFill>
                <a:srgbClr val="FFFF00"/>
              </a:solidFill>
            </a:endParaRPr>
          </a:p>
          <a:p>
            <a:pPr algn="r"/>
            <a:r>
              <a:rPr lang="en-US" sz="3200" b="1" dirty="0" smtClean="0">
                <a:solidFill>
                  <a:schemeClr val="bg1"/>
                </a:solidFill>
              </a:rPr>
              <a:t>—Colossians 1:15-23</a:t>
            </a:r>
            <a:endParaRPr lang="en-US" sz="3200" b="1" dirty="0">
              <a:solidFill>
                <a:schemeClr val="bg1"/>
              </a:solidFill>
            </a:endParaRPr>
          </a:p>
        </p:txBody>
      </p:sp>
    </p:spTree>
    <p:extLst>
      <p:ext uri="{BB962C8B-B14F-4D97-AF65-F5344CB8AC3E}">
        <p14:creationId xmlns:p14="http://schemas.microsoft.com/office/powerpoint/2010/main" xmlns="" val="1706888504"/>
      </p:ext>
    </p:extLst>
  </p:cSld>
  <p:clrMapOvr>
    <a:masterClrMapping/>
  </p:clrMapOvr>
  <p:transition spd="slow">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255496"/>
            <a:ext cx="8445414" cy="6001643"/>
          </a:xfrm>
          <a:prstGeom prst="rect">
            <a:avLst/>
          </a:prstGeom>
          <a:noFill/>
        </p:spPr>
        <p:txBody>
          <a:bodyPr wrap="square" rtlCol="0">
            <a:spAutoFit/>
          </a:bodyPr>
          <a:lstStyle/>
          <a:p>
            <a:r>
              <a:rPr lang="en-US" sz="3200" b="1" dirty="0" smtClean="0">
                <a:solidFill>
                  <a:schemeClr val="bg1"/>
                </a:solidFill>
              </a:rPr>
              <a:t>“…For in him all the fullness of God was pleased to dwell, and through him to reconcile to himself all things, whether on earth or in heaven, making peace by the blood of his cross.</a:t>
            </a:r>
          </a:p>
          <a:p>
            <a:pPr>
              <a:tabLst>
                <a:tab pos="457200" algn="l"/>
              </a:tabLst>
            </a:pPr>
            <a:r>
              <a:rPr lang="en-US" sz="3200" b="1" dirty="0" smtClean="0">
                <a:solidFill>
                  <a:schemeClr val="bg1"/>
                </a:solidFill>
              </a:rPr>
              <a:t>	And you, who once were alienated and hostile in mind, doing evil deeds, he has now reconciled in his body of flesh by his death, in order to present you holy and blameless and above reproach before him, if indeed you continue in the faith, stable and steadfast, not shifting from the hope of the gospel…”</a:t>
            </a:r>
            <a:endParaRPr lang="en-US" sz="3200" b="1" dirty="0" smtClean="0">
              <a:solidFill>
                <a:srgbClr val="FFFF00"/>
              </a:solidFill>
            </a:endParaRPr>
          </a:p>
          <a:p>
            <a:pPr algn="r"/>
            <a:r>
              <a:rPr lang="en-US" sz="3200" b="1" dirty="0" smtClean="0">
                <a:solidFill>
                  <a:schemeClr val="bg1"/>
                </a:solidFill>
              </a:rPr>
              <a:t>—Colossians 1:15-23</a:t>
            </a:r>
            <a:endParaRPr lang="en-US" sz="3200" b="1" dirty="0">
              <a:solidFill>
                <a:schemeClr val="bg1"/>
              </a:solidFill>
            </a:endParaRPr>
          </a:p>
        </p:txBody>
      </p:sp>
    </p:spTree>
    <p:extLst>
      <p:ext uri="{BB962C8B-B14F-4D97-AF65-F5344CB8AC3E}">
        <p14:creationId xmlns:p14="http://schemas.microsoft.com/office/powerpoint/2010/main" xmlns="" val="3637447526"/>
      </p:ext>
    </p:extLst>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371597"/>
            <a:ext cx="8445414" cy="2062103"/>
          </a:xfrm>
          <a:prstGeom prst="rect">
            <a:avLst/>
          </a:prstGeom>
          <a:noFill/>
        </p:spPr>
        <p:txBody>
          <a:bodyPr wrap="square" rtlCol="0">
            <a:spAutoFit/>
          </a:bodyPr>
          <a:lstStyle/>
          <a:p>
            <a:r>
              <a:rPr lang="en-US" sz="3200" b="1" dirty="0" smtClean="0">
                <a:solidFill>
                  <a:schemeClr val="bg1"/>
                </a:solidFill>
              </a:rPr>
              <a:t>“He who did not spare his own Son but gave him up for us all, how will he not also with him graciously give us all things?”</a:t>
            </a:r>
            <a:endParaRPr lang="en-US" sz="3200" b="1" dirty="0" smtClean="0">
              <a:solidFill>
                <a:srgbClr val="FFFF00"/>
              </a:solidFill>
            </a:endParaRPr>
          </a:p>
          <a:p>
            <a:pPr algn="r"/>
            <a:r>
              <a:rPr lang="en-US" sz="3200" b="1" dirty="0" smtClean="0">
                <a:solidFill>
                  <a:schemeClr val="bg1"/>
                </a:solidFill>
              </a:rPr>
              <a:t>—Romans 8:32</a:t>
            </a:r>
            <a:endParaRPr lang="en-US" sz="3200" b="1" dirty="0">
              <a:solidFill>
                <a:schemeClr val="bg1"/>
              </a:solidFill>
            </a:endParaRPr>
          </a:p>
        </p:txBody>
      </p:sp>
    </p:spTree>
    <p:extLst>
      <p:ext uri="{BB962C8B-B14F-4D97-AF65-F5344CB8AC3E}">
        <p14:creationId xmlns:p14="http://schemas.microsoft.com/office/powerpoint/2010/main" xmlns="" val="3841182624"/>
      </p:ext>
    </p:extLst>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405167" y="1788459"/>
            <a:ext cx="8333666" cy="3046988"/>
          </a:xfrm>
          <a:prstGeom prst="rect">
            <a:avLst/>
          </a:prstGeom>
          <a:noFill/>
        </p:spPr>
        <p:txBody>
          <a:bodyPr wrap="square" rtlCol="0">
            <a:spAutoFit/>
          </a:bodyPr>
          <a:lstStyle/>
          <a:p>
            <a:pPr algn="ctr"/>
            <a:r>
              <a:rPr lang="en-US" sz="9600" b="1" dirty="0" smtClean="0">
                <a:solidFill>
                  <a:srgbClr val="DADDDA"/>
                </a:solidFill>
                <a:latin typeface="Bradley Hand ITC" panose="03070402050302030203" pitchFamily="66" charset="0"/>
              </a:rPr>
              <a:t>Sin is just that serious</a:t>
            </a:r>
            <a:endParaRPr lang="en-US" sz="9600" b="1" dirty="0">
              <a:solidFill>
                <a:srgbClr val="DADDDA"/>
              </a:solidFill>
              <a:latin typeface="Bradley Hand ITC" panose="03070402050302030203" pitchFamily="66" charset="0"/>
            </a:endParaRPr>
          </a:p>
        </p:txBody>
      </p:sp>
    </p:spTree>
    <p:extLst>
      <p:ext uri="{BB962C8B-B14F-4D97-AF65-F5344CB8AC3E}">
        <p14:creationId xmlns:p14="http://schemas.microsoft.com/office/powerpoint/2010/main" xmlns="" val="1999784251"/>
      </p:ext>
    </p:extLst>
  </p:cSld>
  <p:clrMapOvr>
    <a:masterClrMapping/>
  </p:clrMapOvr>
  <p:transition spd="slow">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extBox 4"/>
          <p:cNvSpPr txBox="1"/>
          <p:nvPr/>
        </p:nvSpPr>
        <p:spPr>
          <a:xfrm rot="20658545">
            <a:off x="729816" y="2525816"/>
            <a:ext cx="1712328"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Put to</a:t>
            </a:r>
            <a:endParaRPr lang="en-US" sz="4800" dirty="0">
              <a:solidFill>
                <a:srgbClr val="DADDDA"/>
              </a:solidFill>
              <a:latin typeface="Bradley Hand ITC" panose="03070402050302030203" pitchFamily="66" charset="0"/>
            </a:endParaRPr>
          </a:p>
        </p:txBody>
      </p:sp>
      <p:sp>
        <p:nvSpPr>
          <p:cNvPr id="6" name="TextBox 5"/>
          <p:cNvSpPr txBox="1"/>
          <p:nvPr/>
        </p:nvSpPr>
        <p:spPr>
          <a:xfrm rot="20725298">
            <a:off x="1165058" y="2547211"/>
            <a:ext cx="4188967" cy="1569660"/>
          </a:xfrm>
          <a:prstGeom prst="rect">
            <a:avLst/>
          </a:prstGeom>
          <a:noFill/>
        </p:spPr>
        <p:txBody>
          <a:bodyPr wrap="none" rtlCol="0">
            <a:spAutoFit/>
          </a:bodyPr>
          <a:lstStyle/>
          <a:p>
            <a:r>
              <a:rPr lang="en-US" sz="9600" dirty="0" smtClean="0">
                <a:solidFill>
                  <a:srgbClr val="FF0000"/>
                </a:solidFill>
                <a:latin typeface="Bradley Hand ITC" panose="03070402050302030203" pitchFamily="66" charset="0"/>
              </a:rPr>
              <a:t>DEATH</a:t>
            </a:r>
            <a:endParaRPr lang="en-US" sz="9600" dirty="0">
              <a:solidFill>
                <a:srgbClr val="FF0000"/>
              </a:solidFill>
              <a:latin typeface="Bradley Hand ITC" panose="03070402050302030203" pitchFamily="66" charset="0"/>
            </a:endParaRPr>
          </a:p>
        </p:txBody>
      </p:sp>
      <p:sp>
        <p:nvSpPr>
          <p:cNvPr id="7" name="TextBox 6"/>
          <p:cNvSpPr txBox="1"/>
          <p:nvPr/>
        </p:nvSpPr>
        <p:spPr>
          <a:xfrm rot="20658545">
            <a:off x="112672" y="4435790"/>
            <a:ext cx="2220480"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What is</a:t>
            </a:r>
            <a:endParaRPr lang="en-US" sz="4800" dirty="0">
              <a:solidFill>
                <a:srgbClr val="DADDDA"/>
              </a:solidFill>
              <a:latin typeface="Bradley Hand ITC" panose="03070402050302030203" pitchFamily="66" charset="0"/>
            </a:endParaRPr>
          </a:p>
        </p:txBody>
      </p:sp>
      <p:sp>
        <p:nvSpPr>
          <p:cNvPr id="8" name="TextBox 7"/>
          <p:cNvSpPr txBox="1"/>
          <p:nvPr/>
        </p:nvSpPr>
        <p:spPr>
          <a:xfrm rot="20725298">
            <a:off x="2255030" y="3330486"/>
            <a:ext cx="5894562" cy="1569660"/>
          </a:xfrm>
          <a:prstGeom prst="rect">
            <a:avLst/>
          </a:prstGeom>
          <a:noFill/>
        </p:spPr>
        <p:txBody>
          <a:bodyPr wrap="none" rtlCol="0">
            <a:spAutoFit/>
          </a:bodyPr>
          <a:lstStyle/>
          <a:p>
            <a:r>
              <a:rPr lang="en-US" sz="9600" dirty="0" smtClean="0">
                <a:solidFill>
                  <a:srgbClr val="FF0000"/>
                </a:solidFill>
                <a:latin typeface="Bradley Hand ITC" panose="03070402050302030203" pitchFamily="66" charset="0"/>
              </a:rPr>
              <a:t>EARTHLY</a:t>
            </a:r>
            <a:endParaRPr lang="en-US" sz="9600" dirty="0">
              <a:solidFill>
                <a:srgbClr val="FF0000"/>
              </a:solidFill>
              <a:latin typeface="Bradley Hand ITC" panose="03070402050302030203" pitchFamily="66" charset="0"/>
            </a:endParaRPr>
          </a:p>
        </p:txBody>
      </p:sp>
      <p:sp>
        <p:nvSpPr>
          <p:cNvPr id="9" name="TextBox 8"/>
          <p:cNvSpPr txBox="1"/>
          <p:nvPr/>
        </p:nvSpPr>
        <p:spPr>
          <a:xfrm rot="20658545">
            <a:off x="5720155" y="4057477"/>
            <a:ext cx="1882247"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In you</a:t>
            </a:r>
            <a:endParaRPr lang="en-US" sz="4800" dirty="0">
              <a:solidFill>
                <a:srgbClr val="DADDDA"/>
              </a:solidFill>
              <a:latin typeface="Bradley Hand ITC" panose="03070402050302030203" pitchFamily="66" charset="0"/>
            </a:endParaRPr>
          </a:p>
        </p:txBody>
      </p:sp>
    </p:spTree>
    <p:extLst>
      <p:ext uri="{BB962C8B-B14F-4D97-AF65-F5344CB8AC3E}">
        <p14:creationId xmlns:p14="http://schemas.microsoft.com/office/powerpoint/2010/main" xmlns="" val="2497395022"/>
      </p:ext>
    </p:extLst>
  </p:cSld>
  <p:clrMapOvr>
    <a:masterClrMapping/>
  </p:clrMapOvr>
  <p:transition spd="slow">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255496"/>
            <a:ext cx="8445414" cy="6001643"/>
          </a:xfrm>
          <a:prstGeom prst="rect">
            <a:avLst/>
          </a:prstGeom>
          <a:noFill/>
        </p:spPr>
        <p:txBody>
          <a:bodyPr wrap="square" rtlCol="0">
            <a:spAutoFit/>
          </a:bodyPr>
          <a:lstStyle/>
          <a:p>
            <a:r>
              <a:rPr lang="en-US" sz="3200" b="1" dirty="0" smtClean="0">
                <a:solidFill>
                  <a:schemeClr val="bg1"/>
                </a:solidFill>
              </a:rPr>
              <a:t>“…For in him all the fullness of God was pleased to dwell, and through him to reconcile to himself all things, whether on earth or in heaven, making peace by the blood of his cross.</a:t>
            </a:r>
          </a:p>
          <a:p>
            <a:pPr>
              <a:tabLst>
                <a:tab pos="457200" algn="l"/>
              </a:tabLst>
            </a:pPr>
            <a:r>
              <a:rPr lang="en-US" sz="3200" b="1" dirty="0" smtClean="0">
                <a:solidFill>
                  <a:schemeClr val="bg1"/>
                </a:solidFill>
              </a:rPr>
              <a:t>	</a:t>
            </a:r>
            <a:r>
              <a:rPr lang="en-US" sz="3200" b="1" dirty="0" smtClean="0">
                <a:solidFill>
                  <a:srgbClr val="FFFF00"/>
                </a:solidFill>
              </a:rPr>
              <a:t>And you, who once were alienated and hostile in mind, doing evil deeds, he has now reconciled in his body of flesh by his death, in order to present you holy and blameless and above reproach before him</a:t>
            </a:r>
            <a:r>
              <a:rPr lang="en-US" sz="3200" b="1" dirty="0" smtClean="0">
                <a:solidFill>
                  <a:schemeClr val="bg1"/>
                </a:solidFill>
              </a:rPr>
              <a:t>, if indeed you continue in the faith, stable and steadfast, not shifting from the hope of the gospel…”</a:t>
            </a:r>
            <a:endParaRPr lang="en-US" sz="3200" b="1" dirty="0" smtClean="0">
              <a:solidFill>
                <a:srgbClr val="FFFF00"/>
              </a:solidFill>
            </a:endParaRPr>
          </a:p>
          <a:p>
            <a:pPr algn="r"/>
            <a:r>
              <a:rPr lang="en-US" sz="3200" b="1" dirty="0" smtClean="0">
                <a:solidFill>
                  <a:schemeClr val="bg1"/>
                </a:solidFill>
              </a:rPr>
              <a:t>—Colossians 1:15-23</a:t>
            </a:r>
            <a:endParaRPr lang="en-US" sz="3200" b="1" dirty="0">
              <a:solidFill>
                <a:schemeClr val="bg1"/>
              </a:solidFill>
            </a:endParaRPr>
          </a:p>
        </p:txBody>
      </p:sp>
    </p:spTree>
    <p:extLst>
      <p:ext uri="{BB962C8B-B14F-4D97-AF65-F5344CB8AC3E}">
        <p14:creationId xmlns:p14="http://schemas.microsoft.com/office/powerpoint/2010/main" xmlns="" val="2131919351"/>
      </p:ext>
    </p:extLst>
  </p:cSld>
  <p:clrMapOvr>
    <a:masterClrMapping/>
  </p:clrMapOvr>
  <p:transition spd="slow">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extBox 4"/>
          <p:cNvSpPr txBox="1"/>
          <p:nvPr/>
        </p:nvSpPr>
        <p:spPr>
          <a:xfrm rot="20658545">
            <a:off x="729816" y="2525816"/>
            <a:ext cx="1712328"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Put to</a:t>
            </a:r>
            <a:endParaRPr lang="en-US" sz="4800" dirty="0">
              <a:solidFill>
                <a:srgbClr val="DADDDA"/>
              </a:solidFill>
              <a:latin typeface="Bradley Hand ITC" panose="03070402050302030203" pitchFamily="66" charset="0"/>
            </a:endParaRPr>
          </a:p>
        </p:txBody>
      </p:sp>
      <p:sp>
        <p:nvSpPr>
          <p:cNvPr id="6" name="TextBox 5"/>
          <p:cNvSpPr txBox="1"/>
          <p:nvPr/>
        </p:nvSpPr>
        <p:spPr>
          <a:xfrm rot="20725298">
            <a:off x="1165058" y="2547211"/>
            <a:ext cx="4188967" cy="1569660"/>
          </a:xfrm>
          <a:prstGeom prst="rect">
            <a:avLst/>
          </a:prstGeom>
          <a:noFill/>
        </p:spPr>
        <p:txBody>
          <a:bodyPr wrap="none" rtlCol="0">
            <a:spAutoFit/>
          </a:bodyPr>
          <a:lstStyle/>
          <a:p>
            <a:r>
              <a:rPr lang="en-US" sz="9600" dirty="0" smtClean="0">
                <a:solidFill>
                  <a:srgbClr val="FF0000"/>
                </a:solidFill>
                <a:latin typeface="Bradley Hand ITC" panose="03070402050302030203" pitchFamily="66" charset="0"/>
              </a:rPr>
              <a:t>DEATH</a:t>
            </a:r>
            <a:endParaRPr lang="en-US" sz="9600" dirty="0">
              <a:solidFill>
                <a:srgbClr val="FF0000"/>
              </a:solidFill>
              <a:latin typeface="Bradley Hand ITC" panose="03070402050302030203" pitchFamily="66" charset="0"/>
            </a:endParaRPr>
          </a:p>
        </p:txBody>
      </p:sp>
      <p:sp>
        <p:nvSpPr>
          <p:cNvPr id="7" name="TextBox 6"/>
          <p:cNvSpPr txBox="1"/>
          <p:nvPr/>
        </p:nvSpPr>
        <p:spPr>
          <a:xfrm rot="20658545">
            <a:off x="112672" y="4435790"/>
            <a:ext cx="2220480"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What is</a:t>
            </a:r>
            <a:endParaRPr lang="en-US" sz="4800" dirty="0">
              <a:solidFill>
                <a:srgbClr val="DADDDA"/>
              </a:solidFill>
              <a:latin typeface="Bradley Hand ITC" panose="03070402050302030203" pitchFamily="66" charset="0"/>
            </a:endParaRPr>
          </a:p>
        </p:txBody>
      </p:sp>
      <p:sp>
        <p:nvSpPr>
          <p:cNvPr id="8" name="TextBox 7"/>
          <p:cNvSpPr txBox="1"/>
          <p:nvPr/>
        </p:nvSpPr>
        <p:spPr>
          <a:xfrm rot="20725298">
            <a:off x="2255030" y="3330486"/>
            <a:ext cx="5894562" cy="1569660"/>
          </a:xfrm>
          <a:prstGeom prst="rect">
            <a:avLst/>
          </a:prstGeom>
          <a:noFill/>
        </p:spPr>
        <p:txBody>
          <a:bodyPr wrap="none" rtlCol="0">
            <a:spAutoFit/>
          </a:bodyPr>
          <a:lstStyle/>
          <a:p>
            <a:r>
              <a:rPr lang="en-US" sz="9600" dirty="0" smtClean="0">
                <a:solidFill>
                  <a:srgbClr val="FF0000"/>
                </a:solidFill>
                <a:latin typeface="Bradley Hand ITC" panose="03070402050302030203" pitchFamily="66" charset="0"/>
              </a:rPr>
              <a:t>EARTHLY</a:t>
            </a:r>
            <a:endParaRPr lang="en-US" sz="9600" dirty="0">
              <a:solidFill>
                <a:srgbClr val="FF0000"/>
              </a:solidFill>
              <a:latin typeface="Bradley Hand ITC" panose="03070402050302030203" pitchFamily="66" charset="0"/>
            </a:endParaRPr>
          </a:p>
        </p:txBody>
      </p:sp>
      <p:sp>
        <p:nvSpPr>
          <p:cNvPr id="9" name="TextBox 8"/>
          <p:cNvSpPr txBox="1"/>
          <p:nvPr/>
        </p:nvSpPr>
        <p:spPr>
          <a:xfrm rot="20658545">
            <a:off x="5720155" y="4057477"/>
            <a:ext cx="1882247" cy="830997"/>
          </a:xfrm>
          <a:prstGeom prst="rect">
            <a:avLst/>
          </a:prstGeom>
          <a:noFill/>
        </p:spPr>
        <p:txBody>
          <a:bodyPr wrap="none" rtlCol="0">
            <a:spAutoFit/>
          </a:bodyPr>
          <a:lstStyle/>
          <a:p>
            <a:r>
              <a:rPr lang="en-US" sz="4800" dirty="0" smtClean="0">
                <a:solidFill>
                  <a:srgbClr val="DADDDA"/>
                </a:solidFill>
                <a:latin typeface="Bradley Hand ITC" panose="03070402050302030203" pitchFamily="66" charset="0"/>
              </a:rPr>
              <a:t>In you</a:t>
            </a:r>
            <a:endParaRPr lang="en-US" sz="4800" dirty="0">
              <a:solidFill>
                <a:srgbClr val="DADDDA"/>
              </a:solidFill>
              <a:latin typeface="Bradley Hand ITC" panose="03070402050302030203" pitchFamily="66" charset="0"/>
            </a:endParaRPr>
          </a:p>
        </p:txBody>
      </p:sp>
    </p:spTree>
    <p:extLst>
      <p:ext uri="{BB962C8B-B14F-4D97-AF65-F5344CB8AC3E}">
        <p14:creationId xmlns:p14="http://schemas.microsoft.com/office/powerpoint/2010/main" xmlns="" val="1517665546"/>
      </p:ext>
    </p:extLst>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349625"/>
            <a:ext cx="8445414" cy="2062103"/>
          </a:xfrm>
          <a:prstGeom prst="rect">
            <a:avLst/>
          </a:prstGeom>
          <a:noFill/>
        </p:spPr>
        <p:txBody>
          <a:bodyPr wrap="square" rtlCol="0">
            <a:spAutoFit/>
          </a:bodyPr>
          <a:lstStyle/>
          <a:p>
            <a:r>
              <a:rPr lang="en-US" sz="3200" b="1" dirty="0" smtClean="0">
                <a:solidFill>
                  <a:schemeClr val="bg1"/>
                </a:solidFill>
              </a:rPr>
              <a:t>“For you were called to freedom, brothers. Only do not use your freedom as an opportunity for the flesh, but through love serve one another.”</a:t>
            </a:r>
          </a:p>
          <a:p>
            <a:pPr algn="r"/>
            <a:r>
              <a:rPr lang="en-US" sz="3200" b="1" dirty="0" smtClean="0">
                <a:solidFill>
                  <a:schemeClr val="bg1"/>
                </a:solidFill>
              </a:rPr>
              <a:t>—Galatians 5:13</a:t>
            </a:r>
            <a:endParaRPr lang="en-US" sz="3200" b="1" dirty="0">
              <a:solidFill>
                <a:schemeClr val="bg1"/>
              </a:solidFill>
            </a:endParaRPr>
          </a:p>
        </p:txBody>
      </p:sp>
      <p:sp>
        <p:nvSpPr>
          <p:cNvPr id="4" name="TextBox 3"/>
          <p:cNvSpPr txBox="1"/>
          <p:nvPr/>
        </p:nvSpPr>
        <p:spPr>
          <a:xfrm>
            <a:off x="349293" y="2916113"/>
            <a:ext cx="8445414" cy="3046988"/>
          </a:xfrm>
          <a:prstGeom prst="rect">
            <a:avLst/>
          </a:prstGeom>
          <a:noFill/>
        </p:spPr>
        <p:txBody>
          <a:bodyPr wrap="square" rtlCol="0">
            <a:spAutoFit/>
          </a:bodyPr>
          <a:lstStyle/>
          <a:p>
            <a:r>
              <a:rPr lang="en-US" sz="3200" b="1" dirty="0" smtClean="0">
                <a:solidFill>
                  <a:schemeClr val="bg1"/>
                </a:solidFill>
              </a:rPr>
              <a:t>“For certain people have crept in unnoticed who long ago were designated for this condemnation, ungodly people, who pervert the grace of our God into sensuality and deny our only Master and Lord, Jesus Christ.”</a:t>
            </a:r>
          </a:p>
          <a:p>
            <a:pPr algn="r"/>
            <a:r>
              <a:rPr lang="en-US" sz="3200" b="1" dirty="0" smtClean="0">
                <a:solidFill>
                  <a:schemeClr val="bg1"/>
                </a:solidFill>
              </a:rPr>
              <a:t>—Galatians 5:13</a:t>
            </a:r>
            <a:endParaRPr lang="en-US" sz="3200" b="1" dirty="0">
              <a:solidFill>
                <a:schemeClr val="bg1"/>
              </a:solidFill>
            </a:endParaRPr>
          </a:p>
        </p:txBody>
      </p:sp>
    </p:spTree>
    <p:extLst>
      <p:ext uri="{BB962C8B-B14F-4D97-AF65-F5344CB8AC3E}">
        <p14:creationId xmlns:p14="http://schemas.microsoft.com/office/powerpoint/2010/main" xmlns="" val="1716367614"/>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559855"/>
            <a:ext cx="8445414" cy="2554545"/>
          </a:xfrm>
          <a:prstGeom prst="rect">
            <a:avLst/>
          </a:prstGeom>
          <a:noFill/>
        </p:spPr>
        <p:txBody>
          <a:bodyPr wrap="square" rtlCol="0">
            <a:spAutoFit/>
          </a:bodyPr>
          <a:lstStyle/>
          <a:p>
            <a:r>
              <a:rPr lang="en-US" sz="3200" b="1" dirty="0" smtClean="0">
                <a:solidFill>
                  <a:schemeClr val="bg1"/>
                </a:solidFill>
              </a:rPr>
              <a:t>“Put to death therefore what is earthly in you: sexual immorality, impurity, passion, evil desire, and covetousness, which is idolatry.”</a:t>
            </a:r>
          </a:p>
          <a:p>
            <a:endParaRPr lang="en-US" sz="3200" b="1" dirty="0" smtClean="0">
              <a:solidFill>
                <a:schemeClr val="bg1"/>
              </a:solidFill>
            </a:endParaRPr>
          </a:p>
          <a:p>
            <a:pPr algn="r"/>
            <a:r>
              <a:rPr lang="en-US" sz="3200" b="1" dirty="0" smtClean="0">
                <a:solidFill>
                  <a:schemeClr val="bg1"/>
                </a:solidFill>
              </a:rPr>
              <a:t>—Colossians 3:5</a:t>
            </a:r>
            <a:endParaRPr lang="en-US" sz="3200" b="1" dirty="0">
              <a:solidFill>
                <a:schemeClr val="bg1"/>
              </a:solidFill>
            </a:endParaRPr>
          </a:p>
        </p:txBody>
      </p:sp>
    </p:spTree>
    <p:extLst>
      <p:ext uri="{BB962C8B-B14F-4D97-AF65-F5344CB8AC3E}">
        <p14:creationId xmlns:p14="http://schemas.microsoft.com/office/powerpoint/2010/main" xmlns="" val="3106805313"/>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1559855"/>
            <a:ext cx="8445414" cy="2554545"/>
          </a:xfrm>
          <a:prstGeom prst="rect">
            <a:avLst/>
          </a:prstGeom>
          <a:noFill/>
        </p:spPr>
        <p:txBody>
          <a:bodyPr wrap="square" rtlCol="0">
            <a:spAutoFit/>
          </a:bodyPr>
          <a:lstStyle/>
          <a:p>
            <a:r>
              <a:rPr lang="en-US" sz="3200" b="1" dirty="0" smtClean="0">
                <a:solidFill>
                  <a:schemeClr val="bg1"/>
                </a:solidFill>
              </a:rPr>
              <a:t>“Put to death therefore what is earthly in you: sexual immorality, impurity, passion, evil desire, and covetousness, which is idolatry. </a:t>
            </a:r>
            <a:r>
              <a:rPr lang="en-US" sz="3200" b="1" dirty="0" smtClean="0">
                <a:solidFill>
                  <a:srgbClr val="FFFF00"/>
                </a:solidFill>
              </a:rPr>
              <a:t>On account of these the wrath of God is coming.</a:t>
            </a:r>
            <a:r>
              <a:rPr lang="en-US" sz="3200" b="1" dirty="0" smtClean="0">
                <a:solidFill>
                  <a:schemeClr val="bg1"/>
                </a:solidFill>
              </a:rPr>
              <a:t>”</a:t>
            </a:r>
          </a:p>
          <a:p>
            <a:pPr algn="r"/>
            <a:r>
              <a:rPr lang="en-US" sz="3200" b="1" dirty="0" smtClean="0">
                <a:solidFill>
                  <a:schemeClr val="bg1"/>
                </a:solidFill>
              </a:rPr>
              <a:t>—Colossians 3:5-6</a:t>
            </a:r>
            <a:endParaRPr lang="en-US" sz="3200" b="1" dirty="0">
              <a:solidFill>
                <a:schemeClr val="bg1"/>
              </a:solidFill>
            </a:endParaRPr>
          </a:p>
        </p:txBody>
      </p:sp>
    </p:spTree>
    <p:extLst>
      <p:ext uri="{BB962C8B-B14F-4D97-AF65-F5344CB8AC3E}">
        <p14:creationId xmlns:p14="http://schemas.microsoft.com/office/powerpoint/2010/main" xmlns="" val="3403089601"/>
      </p:ext>
    </p:extLst>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941293"/>
            <a:ext cx="8445414" cy="3539430"/>
          </a:xfrm>
          <a:prstGeom prst="rect">
            <a:avLst/>
          </a:prstGeom>
          <a:noFill/>
        </p:spPr>
        <p:txBody>
          <a:bodyPr wrap="square" rtlCol="0">
            <a:spAutoFit/>
          </a:bodyPr>
          <a:lstStyle/>
          <a:p>
            <a:r>
              <a:rPr lang="en-US" sz="3200" b="1" dirty="0" smtClean="0">
                <a:solidFill>
                  <a:schemeClr val="bg1"/>
                </a:solidFill>
              </a:rPr>
              <a:t>“For you are not a God who delights in wickedness; evil may not dwell with you. The boastful shall not stand before your eyes; you hate all evildoers. You destroy those who speak lies; the Lord abhors the bloodthirsty and deceitful man.”</a:t>
            </a:r>
            <a:endParaRPr lang="en-US" sz="3200" b="1" dirty="0" smtClean="0">
              <a:solidFill>
                <a:srgbClr val="FFFF00"/>
              </a:solidFill>
            </a:endParaRPr>
          </a:p>
          <a:p>
            <a:pPr algn="r"/>
            <a:r>
              <a:rPr lang="en-US" sz="3200" b="1" dirty="0" smtClean="0">
                <a:solidFill>
                  <a:schemeClr val="bg1"/>
                </a:solidFill>
              </a:rPr>
              <a:t>—Psalm 5:4-6</a:t>
            </a:r>
            <a:endParaRPr lang="en-US" sz="3200" b="1" dirty="0">
              <a:solidFill>
                <a:schemeClr val="bg1"/>
              </a:solidFill>
            </a:endParaRPr>
          </a:p>
        </p:txBody>
      </p:sp>
    </p:spTree>
    <p:extLst>
      <p:ext uri="{BB962C8B-B14F-4D97-AF65-F5344CB8AC3E}">
        <p14:creationId xmlns:p14="http://schemas.microsoft.com/office/powerpoint/2010/main" xmlns="" val="2862824402"/>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161365" y="793381"/>
            <a:ext cx="8821270" cy="4524315"/>
          </a:xfrm>
          <a:prstGeom prst="rect">
            <a:avLst/>
          </a:prstGeom>
          <a:noFill/>
        </p:spPr>
        <p:txBody>
          <a:bodyPr wrap="square" rtlCol="0">
            <a:spAutoFit/>
          </a:bodyPr>
          <a:lstStyle/>
          <a:p>
            <a:pPr algn="ctr"/>
            <a:r>
              <a:rPr lang="en-US" sz="9600" b="1" dirty="0" smtClean="0">
                <a:solidFill>
                  <a:srgbClr val="DADDDA"/>
                </a:solidFill>
                <a:latin typeface="Bradley Hand ITC" panose="03070402050302030203" pitchFamily="66" charset="0"/>
              </a:rPr>
              <a:t>Extreme measures must be taken</a:t>
            </a:r>
            <a:endParaRPr lang="en-US" sz="9600" b="1" dirty="0">
              <a:solidFill>
                <a:srgbClr val="DADDDA"/>
              </a:solidFill>
              <a:latin typeface="Bradley Hand ITC" panose="03070402050302030203" pitchFamily="66" charset="0"/>
            </a:endParaRPr>
          </a:p>
        </p:txBody>
      </p:sp>
    </p:spTree>
    <p:extLst>
      <p:ext uri="{BB962C8B-B14F-4D97-AF65-F5344CB8AC3E}">
        <p14:creationId xmlns:p14="http://schemas.microsoft.com/office/powerpoint/2010/main" xmlns="" val="1280542569"/>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591671"/>
            <a:ext cx="8445414" cy="1077218"/>
          </a:xfrm>
          <a:prstGeom prst="rect">
            <a:avLst/>
          </a:prstGeom>
          <a:noFill/>
        </p:spPr>
        <p:txBody>
          <a:bodyPr wrap="square" rtlCol="0">
            <a:spAutoFit/>
          </a:bodyPr>
          <a:lstStyle/>
          <a:p>
            <a:r>
              <a:rPr lang="en-US" sz="3200" b="1" dirty="0" smtClean="0">
                <a:solidFill>
                  <a:schemeClr val="bg1"/>
                </a:solidFill>
              </a:rPr>
              <a:t>“Put to death therefore what is earthly in you…”</a:t>
            </a:r>
          </a:p>
          <a:p>
            <a:pPr algn="r"/>
            <a:r>
              <a:rPr lang="en-US" sz="3200" b="1" dirty="0" smtClean="0">
                <a:solidFill>
                  <a:schemeClr val="bg1"/>
                </a:solidFill>
              </a:rPr>
              <a:t>—Colossians 3:5 (ESV)</a:t>
            </a:r>
            <a:endParaRPr lang="en-US" sz="3200" b="1" dirty="0">
              <a:solidFill>
                <a:schemeClr val="bg1"/>
              </a:solidFill>
            </a:endParaRPr>
          </a:p>
        </p:txBody>
      </p:sp>
      <p:sp>
        <p:nvSpPr>
          <p:cNvPr id="4" name="TextBox 3"/>
          <p:cNvSpPr txBox="1"/>
          <p:nvPr/>
        </p:nvSpPr>
        <p:spPr>
          <a:xfrm>
            <a:off x="349293" y="2088777"/>
            <a:ext cx="8445414" cy="1569660"/>
          </a:xfrm>
          <a:prstGeom prst="rect">
            <a:avLst/>
          </a:prstGeom>
          <a:noFill/>
        </p:spPr>
        <p:txBody>
          <a:bodyPr wrap="square" rtlCol="0">
            <a:spAutoFit/>
          </a:bodyPr>
          <a:lstStyle/>
          <a:p>
            <a:r>
              <a:rPr lang="en-US" sz="3200" b="1" dirty="0" smtClean="0">
                <a:solidFill>
                  <a:schemeClr val="bg1"/>
                </a:solidFill>
              </a:rPr>
              <a:t>“Therefore put to death your members which are on the earth…”</a:t>
            </a:r>
          </a:p>
          <a:p>
            <a:pPr algn="r"/>
            <a:r>
              <a:rPr lang="en-US" sz="3200" b="1" dirty="0" smtClean="0">
                <a:solidFill>
                  <a:schemeClr val="bg1"/>
                </a:solidFill>
              </a:rPr>
              <a:t>—Colossians 3:5 (NKJV)</a:t>
            </a:r>
            <a:endParaRPr lang="en-US" sz="3200" b="1" dirty="0">
              <a:solidFill>
                <a:schemeClr val="bg1"/>
              </a:solidFill>
            </a:endParaRPr>
          </a:p>
        </p:txBody>
      </p:sp>
      <p:sp>
        <p:nvSpPr>
          <p:cNvPr id="5" name="TextBox 4"/>
          <p:cNvSpPr txBox="1"/>
          <p:nvPr/>
        </p:nvSpPr>
        <p:spPr>
          <a:xfrm>
            <a:off x="349293" y="3922059"/>
            <a:ext cx="8445414" cy="1569660"/>
          </a:xfrm>
          <a:prstGeom prst="rect">
            <a:avLst/>
          </a:prstGeom>
          <a:noFill/>
        </p:spPr>
        <p:txBody>
          <a:bodyPr wrap="square" rtlCol="0">
            <a:spAutoFit/>
          </a:bodyPr>
          <a:lstStyle/>
          <a:p>
            <a:r>
              <a:rPr lang="en-US" sz="3200" b="1" dirty="0" smtClean="0">
                <a:solidFill>
                  <a:schemeClr val="bg1"/>
                </a:solidFill>
              </a:rPr>
              <a:t>“Put to death therefore your members which are upon the earth…”</a:t>
            </a:r>
          </a:p>
          <a:p>
            <a:pPr algn="r"/>
            <a:r>
              <a:rPr lang="en-US" sz="3200" b="1" dirty="0" smtClean="0">
                <a:solidFill>
                  <a:schemeClr val="bg1"/>
                </a:solidFill>
              </a:rPr>
              <a:t>—Colossians 3:5 (ASV)</a:t>
            </a:r>
            <a:endParaRPr lang="en-US" sz="3200" b="1" dirty="0">
              <a:solidFill>
                <a:schemeClr val="bg1"/>
              </a:solidFill>
            </a:endParaRPr>
          </a:p>
        </p:txBody>
      </p:sp>
    </p:spTree>
    <p:extLst>
      <p:ext uri="{BB962C8B-B14F-4D97-AF65-F5344CB8AC3E}">
        <p14:creationId xmlns:p14="http://schemas.microsoft.com/office/powerpoint/2010/main" xmlns="" val="321437503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349293" y="941293"/>
            <a:ext cx="8445414" cy="4524315"/>
          </a:xfrm>
          <a:prstGeom prst="rect">
            <a:avLst/>
          </a:prstGeom>
          <a:noFill/>
        </p:spPr>
        <p:txBody>
          <a:bodyPr wrap="square" rtlCol="0">
            <a:spAutoFit/>
          </a:bodyPr>
          <a:lstStyle/>
          <a:p>
            <a:r>
              <a:rPr lang="en-US" sz="3200" b="1" dirty="0" smtClean="0">
                <a:solidFill>
                  <a:schemeClr val="bg1"/>
                </a:solidFill>
              </a:rPr>
              <a:t>“If your right eye causes you to sin, tear it out and throw it away. For it is better that you lose one of your members than that your whole body be thrown into hell. And if your right hand causes you to sin, cut it off and throw it away. For it is better that you lose one of your members than that your whole body go into hell.”</a:t>
            </a:r>
            <a:endParaRPr lang="en-US" sz="3200" b="1" dirty="0" smtClean="0">
              <a:solidFill>
                <a:srgbClr val="FFFF00"/>
              </a:solidFill>
            </a:endParaRPr>
          </a:p>
          <a:p>
            <a:pPr algn="r"/>
            <a:r>
              <a:rPr lang="en-US" sz="3200" b="1" dirty="0" smtClean="0">
                <a:solidFill>
                  <a:schemeClr val="bg1"/>
                </a:solidFill>
              </a:rPr>
              <a:t>—Matthew 5:29-30</a:t>
            </a:r>
            <a:endParaRPr lang="en-US" sz="3200" b="1" dirty="0">
              <a:solidFill>
                <a:schemeClr val="bg1"/>
              </a:solidFill>
            </a:endParaRPr>
          </a:p>
        </p:txBody>
      </p:sp>
    </p:spTree>
    <p:extLst>
      <p:ext uri="{BB962C8B-B14F-4D97-AF65-F5344CB8AC3E}">
        <p14:creationId xmlns:p14="http://schemas.microsoft.com/office/powerpoint/2010/main" xmlns="" val="2646092757"/>
      </p:ext>
    </p:extLst>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766</Words>
  <Application>Microsoft Office PowerPoint</Application>
  <PresentationFormat>On-screen Show (4:3)</PresentationFormat>
  <Paragraphs>61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Crozier</dc:creator>
  <cp:lastModifiedBy>EECOC</cp:lastModifiedBy>
  <cp:revision>5</cp:revision>
  <dcterms:created xsi:type="dcterms:W3CDTF">2016-06-10T20:55:50Z</dcterms:created>
  <dcterms:modified xsi:type="dcterms:W3CDTF">2016-08-03T23:26:16Z</dcterms:modified>
</cp:coreProperties>
</file>