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85" r:id="rId6"/>
    <p:sldId id="263" r:id="rId7"/>
    <p:sldId id="264" r:id="rId8"/>
    <p:sldId id="265" r:id="rId9"/>
    <p:sldId id="266" r:id="rId10"/>
    <p:sldId id="267" r:id="rId11"/>
    <p:sldId id="268" r:id="rId12"/>
    <p:sldId id="276" r:id="rId13"/>
    <p:sldId id="269" r:id="rId14"/>
    <p:sldId id="270" r:id="rId15"/>
    <p:sldId id="281" r:id="rId16"/>
    <p:sldId id="271" r:id="rId17"/>
    <p:sldId id="277" r:id="rId18"/>
    <p:sldId id="272" r:id="rId19"/>
    <p:sldId id="274" r:id="rId20"/>
    <p:sldId id="280" r:id="rId21"/>
    <p:sldId id="283" r:id="rId22"/>
    <p:sldId id="284"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823">
          <p15:clr>
            <a:srgbClr val="A4A3A4"/>
          </p15:clr>
        </p15:guide>
        <p15:guide id="2" pos="571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7"/>
    <p:restoredTop sz="96119" autoAdjust="0"/>
  </p:normalViewPr>
  <p:slideViewPr>
    <p:cSldViewPr snapToGrid="0" snapToObjects="1" showGuides="1">
      <p:cViewPr varScale="1">
        <p:scale>
          <a:sx n="91" d="100"/>
          <a:sy n="91" d="100"/>
        </p:scale>
        <p:origin x="-1362" y="-114"/>
      </p:cViewPr>
      <p:guideLst>
        <p:guide orient="horz" pos="1823"/>
        <p:guide pos="5717"/>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FE7D661-1836-44F7-8FAF-35E8F866ECD3}" type="datetime1">
              <a:rPr lang="en-US" smtClean="0"/>
              <a:pPr/>
              <a:t>7/24/2016</a:t>
            </a:fld>
            <a:endParaRPr lang="en-US"/>
          </a:p>
        </p:txBody>
      </p:sp>
      <p:sp>
        <p:nvSpPr>
          <p:cNvPr id="8" name="Slide Number Placeholder 7"/>
          <p:cNvSpPr>
            <a:spLocks noGrp="1"/>
          </p:cNvSpPr>
          <p:nvPr>
            <p:ph type="sldNum" sz="quarter" idx="11"/>
          </p:nvPr>
        </p:nvSpPr>
        <p:spPr/>
        <p:txBody>
          <a:bodyPr/>
          <a:lstStyle/>
          <a:p>
            <a:fld id="{CE8079A4-7AA8-4A4F-87E2-7781EC5097DD}" type="slidenum">
              <a:rPr lang="en-US" smtClean="0"/>
              <a:pPr/>
              <a:t>‹#›</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pPr/>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7/24/2016</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E6B357-51B9-47D2-A71D-0D06CB03185D}" type="datetime1">
              <a:rPr lang="en-US" smtClean="0"/>
              <a:pPr/>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7/24/2016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7/24/2016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3A17B41-4A0C-4639-A132-E5C8F99A4BE8}" type="datetime1">
              <a:rPr lang="en-US" smtClean="0"/>
              <a:pPr/>
              <a:t>7/24/2016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7/24/2016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7/24/2016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7/24/2016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7/24/2016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7/24/2016</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1" r:id="rId11"/>
  </p:sldLayoutIdLst>
  <mc:AlternateContent xmlns:mc="http://schemas.openxmlformats.org/markup-compatibility/2006">
    <mc:Choice xmlns:p14="http://schemas.microsoft.com/office/powerpoint/2010/main" xmlns="" Requires="p14">
      <p:transition p14:dur="0"/>
    </mc:Choice>
    <mc:Fallback>
      <p:transition/>
    </mc:Fallback>
  </mc:AlternateContent>
  <p:hf sldNum="0" hdr="0" ftr="0" dt="0"/>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1947" y="882713"/>
            <a:ext cx="7315200" cy="2595025"/>
          </a:xfrm>
        </p:spPr>
        <p:txBody>
          <a:bodyPr>
            <a:normAutofit/>
          </a:bodyPr>
          <a:lstStyle/>
          <a:p>
            <a:pPr algn="ctr"/>
            <a:r>
              <a:rPr lang="en-US" sz="7200" dirty="0" smtClean="0"/>
              <a:t>King Uzziah</a:t>
            </a:r>
            <a:endParaRPr lang="en-US" sz="7200" dirty="0"/>
          </a:p>
        </p:txBody>
      </p:sp>
      <p:sp>
        <p:nvSpPr>
          <p:cNvPr id="3" name="Subtitle 2"/>
          <p:cNvSpPr>
            <a:spLocks noGrp="1"/>
          </p:cNvSpPr>
          <p:nvPr>
            <p:ph type="subTitle" idx="1"/>
          </p:nvPr>
        </p:nvSpPr>
        <p:spPr>
          <a:xfrm>
            <a:off x="1378956" y="3535752"/>
            <a:ext cx="6828191" cy="1126375"/>
          </a:xfrm>
        </p:spPr>
        <p:txBody>
          <a:bodyPr>
            <a:normAutofit/>
          </a:bodyPr>
          <a:lstStyle/>
          <a:p>
            <a:pPr algn="ctr"/>
            <a:r>
              <a:rPr lang="en-US" sz="4000" dirty="0" smtClean="0"/>
              <a:t>“A Successful Failure”</a:t>
            </a:r>
            <a:endParaRPr lang="en-US" sz="4000" dirty="0"/>
          </a:p>
        </p:txBody>
      </p:sp>
      <p:sp>
        <p:nvSpPr>
          <p:cNvPr id="4" name="TextBox 3"/>
          <p:cNvSpPr txBox="1"/>
          <p:nvPr/>
        </p:nvSpPr>
        <p:spPr>
          <a:xfrm>
            <a:off x="603915" y="5748335"/>
            <a:ext cx="3073812" cy="523220"/>
          </a:xfrm>
          <a:prstGeom prst="rect">
            <a:avLst/>
          </a:prstGeom>
          <a:noFill/>
        </p:spPr>
        <p:txBody>
          <a:bodyPr wrap="square" rtlCol="0">
            <a:spAutoFit/>
          </a:bodyPr>
          <a:lstStyle/>
          <a:p>
            <a:r>
              <a:rPr lang="en-US" sz="2800" dirty="0" smtClean="0"/>
              <a:t>2 Chronicles 26</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Tree>
    <p:extLst>
      <p:ext uri="{BB962C8B-B14F-4D97-AF65-F5344CB8AC3E}">
        <p14:creationId xmlns:p14="http://schemas.microsoft.com/office/powerpoint/2010/main" xmlns="" val="1939903743"/>
      </p:ext>
    </p:extLst>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004839" cy="1154097"/>
          </a:xfrm>
        </p:spPr>
        <p:txBody>
          <a:bodyPr>
            <a:noAutofit/>
          </a:bodyPr>
          <a:lstStyle/>
          <a:p>
            <a:r>
              <a:rPr lang="en-US" dirty="0" smtClean="0"/>
              <a:t>Application</a:t>
            </a:r>
            <a:endParaRPr lang="en-US" dirty="0"/>
          </a:p>
        </p:txBody>
      </p:sp>
      <p:sp>
        <p:nvSpPr>
          <p:cNvPr id="3" name="Content Placeholder 2"/>
          <p:cNvSpPr>
            <a:spLocks noGrp="1"/>
          </p:cNvSpPr>
          <p:nvPr>
            <p:ph idx="1"/>
          </p:nvPr>
        </p:nvSpPr>
        <p:spPr>
          <a:xfrm>
            <a:off x="712317" y="2212211"/>
            <a:ext cx="8431683" cy="3023258"/>
          </a:xfrm>
        </p:spPr>
        <p:txBody>
          <a:bodyPr>
            <a:normAutofit/>
          </a:bodyPr>
          <a:lstStyle/>
          <a:p>
            <a:pPr marL="788670" indent="-742950">
              <a:buAutoNum type="arabicPeriod"/>
            </a:pPr>
            <a:r>
              <a:rPr lang="en-US" sz="3200" dirty="0" smtClean="0"/>
              <a:t>Success comes from God</a:t>
            </a:r>
          </a:p>
          <a:p>
            <a:pPr lvl="5"/>
            <a:r>
              <a:rPr lang="en-US" sz="3300" dirty="0" smtClean="0"/>
              <a:t> </a:t>
            </a:r>
            <a:r>
              <a:rPr lang="en-US" sz="2800" dirty="0" smtClean="0"/>
              <a:t>Will last as we seek the Lord</a:t>
            </a:r>
          </a:p>
          <a:p>
            <a:pPr lvl="5"/>
            <a:r>
              <a:rPr lang="en-US" sz="2800" dirty="0" smtClean="0"/>
              <a:t> Can’t compromise God’s word</a:t>
            </a:r>
          </a:p>
          <a:p>
            <a:pPr marL="1188720" lvl="5" indent="0">
              <a:buNone/>
            </a:pPr>
            <a:endParaRPr lang="en-US" sz="2800" dirty="0"/>
          </a:p>
        </p:txBody>
      </p:sp>
      <p:sp>
        <p:nvSpPr>
          <p:cNvPr id="4" name="TextBox 3"/>
          <p:cNvSpPr txBox="1"/>
          <p:nvPr/>
        </p:nvSpPr>
        <p:spPr>
          <a:xfrm>
            <a:off x="419099" y="1184261"/>
            <a:ext cx="6146617" cy="523220"/>
          </a:xfrm>
          <a:prstGeom prst="rect">
            <a:avLst/>
          </a:prstGeom>
          <a:noFill/>
        </p:spPr>
        <p:txBody>
          <a:bodyPr wrap="square" rtlCol="0">
            <a:spAutoFit/>
          </a:bodyPr>
          <a:lstStyle/>
          <a:p>
            <a:r>
              <a:rPr lang="en-US" sz="2800" dirty="0" smtClean="0"/>
              <a:t>At East End we must remember:</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
        <p:nvSpPr>
          <p:cNvPr id="8" name="Rectangle 7"/>
          <p:cNvSpPr/>
          <p:nvPr/>
        </p:nvSpPr>
        <p:spPr>
          <a:xfrm>
            <a:off x="712317" y="4162818"/>
            <a:ext cx="8099036" cy="1815882"/>
          </a:xfrm>
          <a:prstGeom prst="rect">
            <a:avLst/>
          </a:prstGeom>
        </p:spPr>
        <p:txBody>
          <a:bodyPr wrap="square">
            <a:spAutoFit/>
          </a:bodyPr>
          <a:lstStyle/>
          <a:p>
            <a:r>
              <a:rPr lang="en-US" sz="2800" dirty="0"/>
              <a:t>(2 Jn. 1:9)  “Everyone who goes on ahead and does not abide in the teaching of Christ does not have God.  Whoever abides in the teaching has both the Father and the Son” </a:t>
            </a:r>
          </a:p>
        </p:txBody>
      </p:sp>
    </p:spTree>
    <p:extLst>
      <p:ext uri="{BB962C8B-B14F-4D97-AF65-F5344CB8AC3E}">
        <p14:creationId xmlns:p14="http://schemas.microsoft.com/office/powerpoint/2010/main" xmlns="" val="267135695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004839" cy="1154097"/>
          </a:xfrm>
        </p:spPr>
        <p:txBody>
          <a:bodyPr>
            <a:noAutofit/>
          </a:bodyPr>
          <a:lstStyle/>
          <a:p>
            <a:r>
              <a:rPr lang="en-US" dirty="0" smtClean="0"/>
              <a:t>Application</a:t>
            </a:r>
            <a:endParaRPr lang="en-US" dirty="0"/>
          </a:p>
        </p:txBody>
      </p:sp>
      <p:sp>
        <p:nvSpPr>
          <p:cNvPr id="3" name="Content Placeholder 2"/>
          <p:cNvSpPr>
            <a:spLocks noGrp="1"/>
          </p:cNvSpPr>
          <p:nvPr>
            <p:ph idx="1"/>
          </p:nvPr>
        </p:nvSpPr>
        <p:spPr>
          <a:xfrm>
            <a:off x="712317" y="2212211"/>
            <a:ext cx="8431683" cy="3023258"/>
          </a:xfrm>
        </p:spPr>
        <p:txBody>
          <a:bodyPr>
            <a:normAutofit lnSpcReduction="10000"/>
          </a:bodyPr>
          <a:lstStyle/>
          <a:p>
            <a:pPr marL="788670" indent="-742950">
              <a:buAutoNum type="arabicPeriod"/>
            </a:pPr>
            <a:r>
              <a:rPr lang="en-US" sz="3200" dirty="0" smtClean="0"/>
              <a:t>Success comes from God</a:t>
            </a:r>
          </a:p>
          <a:p>
            <a:pPr lvl="5"/>
            <a:r>
              <a:rPr lang="en-US" sz="3300" dirty="0" smtClean="0"/>
              <a:t> </a:t>
            </a:r>
            <a:r>
              <a:rPr lang="en-US" sz="2800" dirty="0" smtClean="0"/>
              <a:t>Will last as we seek the Lord</a:t>
            </a:r>
          </a:p>
          <a:p>
            <a:pPr lvl="5"/>
            <a:r>
              <a:rPr lang="en-US" sz="2800" dirty="0" smtClean="0"/>
              <a:t> Can’t compromise God’s word</a:t>
            </a:r>
          </a:p>
          <a:p>
            <a:pPr lvl="7"/>
            <a:r>
              <a:rPr lang="en-US" sz="2800" dirty="0" smtClean="0"/>
              <a:t> Attendance  (Heb. </a:t>
            </a:r>
            <a:r>
              <a:rPr lang="en-US" sz="2800" smtClean="0"/>
              <a:t>10:25)</a:t>
            </a:r>
            <a:endParaRPr lang="en-US" sz="2800" dirty="0" smtClean="0"/>
          </a:p>
          <a:p>
            <a:pPr lvl="7"/>
            <a:r>
              <a:rPr lang="en-US" sz="2800" dirty="0" smtClean="0"/>
              <a:t> Personal study  (2 Tim. 2:15)</a:t>
            </a:r>
          </a:p>
          <a:p>
            <a:pPr lvl="7"/>
            <a:r>
              <a:rPr lang="en-US" sz="2800" dirty="0" smtClean="0"/>
              <a:t> Caring for the needy  (</a:t>
            </a:r>
            <a:r>
              <a:rPr lang="en-US" sz="2800" dirty="0" err="1" smtClean="0"/>
              <a:t>Ja</a:t>
            </a:r>
            <a:r>
              <a:rPr lang="en-US" sz="2800" dirty="0" smtClean="0"/>
              <a:t>. 1:27)</a:t>
            </a:r>
          </a:p>
          <a:p>
            <a:pPr marL="1188720" lvl="5" indent="0">
              <a:buNone/>
            </a:pPr>
            <a:endParaRPr lang="en-US" sz="2800" dirty="0"/>
          </a:p>
        </p:txBody>
      </p:sp>
      <p:sp>
        <p:nvSpPr>
          <p:cNvPr id="4" name="TextBox 3"/>
          <p:cNvSpPr txBox="1"/>
          <p:nvPr/>
        </p:nvSpPr>
        <p:spPr>
          <a:xfrm>
            <a:off x="419099" y="1184261"/>
            <a:ext cx="6146617" cy="523220"/>
          </a:xfrm>
          <a:prstGeom prst="rect">
            <a:avLst/>
          </a:prstGeom>
          <a:noFill/>
        </p:spPr>
        <p:txBody>
          <a:bodyPr wrap="square" rtlCol="0">
            <a:spAutoFit/>
          </a:bodyPr>
          <a:lstStyle/>
          <a:p>
            <a:r>
              <a:rPr lang="en-US" sz="2800" dirty="0" smtClean="0"/>
              <a:t>At East End we must remember:</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Tree>
    <p:extLst>
      <p:ext uri="{BB962C8B-B14F-4D97-AF65-F5344CB8AC3E}">
        <p14:creationId xmlns:p14="http://schemas.microsoft.com/office/powerpoint/2010/main" xmlns="" val="258475539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4" end="4"/>
                                            </p:txEl>
                                          </p:spTgt>
                                        </p:tgtEl>
                                        <p:attrNameLst>
                                          <p:attrName>style.visibility</p:attrName>
                                        </p:attrNameLst>
                                      </p:cBhvr>
                                      <p:to>
                                        <p:strVal val="visible"/>
                                      </p:to>
                                    </p:set>
                                    <p:animEffect transition="in" filter="fade">
                                      <p:cBhvr>
                                        <p:cTn id="14" dur="1000"/>
                                        <p:tgtEl>
                                          <p:spTgt spid="3">
                                            <p:txEl>
                                              <p:pRg st="4" end="4"/>
                                            </p:txEl>
                                          </p:spTgt>
                                        </p:tgtEl>
                                      </p:cBhvr>
                                    </p:animEffect>
                                    <p:anim calcmode="lin" valueType="num">
                                      <p:cBhvr>
                                        <p:cTn id="1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1000"/>
                                        <p:tgtEl>
                                          <p:spTgt spid="3">
                                            <p:txEl>
                                              <p:pRg st="5" end="5"/>
                                            </p:txEl>
                                          </p:spTgt>
                                        </p:tgtEl>
                                      </p:cBhvr>
                                    </p:animEffect>
                                    <p:anim calcmode="lin" valueType="num">
                                      <p:cBhvr>
                                        <p:cTn id="2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004839" cy="1154097"/>
          </a:xfrm>
        </p:spPr>
        <p:txBody>
          <a:bodyPr>
            <a:noAutofit/>
          </a:bodyPr>
          <a:lstStyle/>
          <a:p>
            <a:r>
              <a:rPr lang="en-US" dirty="0" smtClean="0"/>
              <a:t>Application</a:t>
            </a:r>
            <a:endParaRPr lang="en-US" dirty="0"/>
          </a:p>
        </p:txBody>
      </p:sp>
      <p:sp>
        <p:nvSpPr>
          <p:cNvPr id="3" name="Content Placeholder 2"/>
          <p:cNvSpPr>
            <a:spLocks noGrp="1"/>
          </p:cNvSpPr>
          <p:nvPr>
            <p:ph idx="1"/>
          </p:nvPr>
        </p:nvSpPr>
        <p:spPr>
          <a:xfrm>
            <a:off x="712317" y="2212211"/>
            <a:ext cx="8431683" cy="1712089"/>
          </a:xfrm>
        </p:spPr>
        <p:txBody>
          <a:bodyPr>
            <a:normAutofit/>
          </a:bodyPr>
          <a:lstStyle/>
          <a:p>
            <a:pPr marL="788670" indent="-742950">
              <a:buAutoNum type="arabicPeriod"/>
            </a:pPr>
            <a:r>
              <a:rPr lang="en-US" sz="3200" dirty="0" smtClean="0"/>
              <a:t>Success comes from God</a:t>
            </a:r>
          </a:p>
          <a:p>
            <a:pPr marL="788670" indent="-742950">
              <a:buAutoNum type="arabicPeriod"/>
            </a:pPr>
            <a:r>
              <a:rPr lang="en-US" sz="3200" dirty="0" smtClean="0"/>
              <a:t>Use God’s Blessings</a:t>
            </a:r>
            <a:endParaRPr lang="en-US" sz="2800" dirty="0" smtClean="0"/>
          </a:p>
          <a:p>
            <a:pPr marL="1188720" lvl="5" indent="0">
              <a:buNone/>
            </a:pPr>
            <a:endParaRPr lang="en-US" sz="2800" dirty="0"/>
          </a:p>
        </p:txBody>
      </p:sp>
      <p:sp>
        <p:nvSpPr>
          <p:cNvPr id="4" name="TextBox 3"/>
          <p:cNvSpPr txBox="1"/>
          <p:nvPr/>
        </p:nvSpPr>
        <p:spPr>
          <a:xfrm>
            <a:off x="419099" y="1184261"/>
            <a:ext cx="6146617" cy="523220"/>
          </a:xfrm>
          <a:prstGeom prst="rect">
            <a:avLst/>
          </a:prstGeom>
          <a:noFill/>
        </p:spPr>
        <p:txBody>
          <a:bodyPr wrap="square" rtlCol="0">
            <a:spAutoFit/>
          </a:bodyPr>
          <a:lstStyle/>
          <a:p>
            <a:r>
              <a:rPr lang="en-US" sz="2800" dirty="0" smtClean="0"/>
              <a:t>At East End we must remember:</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Tree>
    <p:extLst>
      <p:ext uri="{BB962C8B-B14F-4D97-AF65-F5344CB8AC3E}">
        <p14:creationId xmlns:p14="http://schemas.microsoft.com/office/powerpoint/2010/main" xmlns="" val="206412244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004839" cy="1154097"/>
          </a:xfrm>
        </p:spPr>
        <p:txBody>
          <a:bodyPr>
            <a:noAutofit/>
          </a:bodyPr>
          <a:lstStyle/>
          <a:p>
            <a:r>
              <a:rPr lang="en-US" dirty="0" smtClean="0"/>
              <a:t>Application</a:t>
            </a:r>
            <a:endParaRPr lang="en-US" dirty="0"/>
          </a:p>
        </p:txBody>
      </p:sp>
      <p:sp>
        <p:nvSpPr>
          <p:cNvPr id="3" name="Content Placeholder 2"/>
          <p:cNvSpPr>
            <a:spLocks noGrp="1"/>
          </p:cNvSpPr>
          <p:nvPr>
            <p:ph idx="1"/>
          </p:nvPr>
        </p:nvSpPr>
        <p:spPr>
          <a:xfrm>
            <a:off x="712317" y="2212211"/>
            <a:ext cx="8431683" cy="1712089"/>
          </a:xfrm>
        </p:spPr>
        <p:txBody>
          <a:bodyPr>
            <a:normAutofit/>
          </a:bodyPr>
          <a:lstStyle/>
          <a:p>
            <a:pPr marL="560070" indent="-514350">
              <a:buAutoNum type="arabicPeriod" startAt="2"/>
            </a:pPr>
            <a:r>
              <a:rPr lang="en-US" sz="3200" dirty="0" smtClean="0"/>
              <a:t>Use God’s blessings</a:t>
            </a:r>
          </a:p>
          <a:p>
            <a:pPr lvl="5"/>
            <a:r>
              <a:rPr lang="en-US" sz="3300" dirty="0" smtClean="0"/>
              <a:t> </a:t>
            </a:r>
            <a:r>
              <a:rPr lang="en-US" sz="2800" dirty="0" smtClean="0"/>
              <a:t>Elders</a:t>
            </a:r>
          </a:p>
          <a:p>
            <a:pPr marL="1188720" lvl="5" indent="0">
              <a:buNone/>
            </a:pPr>
            <a:endParaRPr lang="en-US" sz="2800" dirty="0"/>
          </a:p>
        </p:txBody>
      </p:sp>
      <p:sp>
        <p:nvSpPr>
          <p:cNvPr id="4" name="TextBox 3"/>
          <p:cNvSpPr txBox="1"/>
          <p:nvPr/>
        </p:nvSpPr>
        <p:spPr>
          <a:xfrm>
            <a:off x="419099" y="1184261"/>
            <a:ext cx="6146617" cy="523220"/>
          </a:xfrm>
          <a:prstGeom prst="rect">
            <a:avLst/>
          </a:prstGeom>
          <a:noFill/>
        </p:spPr>
        <p:txBody>
          <a:bodyPr wrap="square" rtlCol="0">
            <a:spAutoFit/>
          </a:bodyPr>
          <a:lstStyle/>
          <a:p>
            <a:r>
              <a:rPr lang="en-US" sz="2800" dirty="0" smtClean="0"/>
              <a:t>At East End we must remember:</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
        <p:nvSpPr>
          <p:cNvPr id="8" name="Rectangle 7"/>
          <p:cNvSpPr/>
          <p:nvPr/>
        </p:nvSpPr>
        <p:spPr>
          <a:xfrm>
            <a:off x="419099" y="3456808"/>
            <a:ext cx="8315325" cy="2246769"/>
          </a:xfrm>
          <a:prstGeom prst="rect">
            <a:avLst/>
          </a:prstGeom>
        </p:spPr>
        <p:txBody>
          <a:bodyPr wrap="square">
            <a:spAutoFit/>
          </a:bodyPr>
          <a:lstStyle/>
          <a:p>
            <a:r>
              <a:rPr lang="en-US" sz="2800" dirty="0"/>
              <a:t>(Heb. 13:17)  “Obey your leaders and submit to them, for they are keeping watch over your souls, as those who will have to give an account.  Let them do this with joy and not with groaning, for that would be of no advantage to you.” </a:t>
            </a:r>
          </a:p>
        </p:txBody>
      </p:sp>
    </p:spTree>
    <p:extLst>
      <p:ext uri="{BB962C8B-B14F-4D97-AF65-F5344CB8AC3E}">
        <p14:creationId xmlns:p14="http://schemas.microsoft.com/office/powerpoint/2010/main" xmlns="" val="275221857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1000"/>
                                        <p:tgtEl>
                                          <p:spTgt spid="8">
                                            <p:txEl>
                                              <p:pRg st="0" end="0"/>
                                            </p:txEl>
                                          </p:spTgt>
                                        </p:tgtEl>
                                      </p:cBhvr>
                                    </p:animEffect>
                                    <p:anim calcmode="lin" valueType="num">
                                      <p:cBhvr>
                                        <p:cTn id="15" dur="10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004839" cy="1154097"/>
          </a:xfrm>
        </p:spPr>
        <p:txBody>
          <a:bodyPr>
            <a:noAutofit/>
          </a:bodyPr>
          <a:lstStyle/>
          <a:p>
            <a:r>
              <a:rPr lang="en-US" dirty="0" smtClean="0"/>
              <a:t>Application</a:t>
            </a:r>
            <a:endParaRPr lang="en-US" dirty="0"/>
          </a:p>
        </p:txBody>
      </p:sp>
      <p:sp>
        <p:nvSpPr>
          <p:cNvPr id="3" name="Content Placeholder 2"/>
          <p:cNvSpPr>
            <a:spLocks noGrp="1"/>
          </p:cNvSpPr>
          <p:nvPr>
            <p:ph idx="1"/>
          </p:nvPr>
        </p:nvSpPr>
        <p:spPr>
          <a:xfrm>
            <a:off x="712317" y="2212211"/>
            <a:ext cx="8431683" cy="2930321"/>
          </a:xfrm>
        </p:spPr>
        <p:txBody>
          <a:bodyPr>
            <a:normAutofit/>
          </a:bodyPr>
          <a:lstStyle/>
          <a:p>
            <a:pPr marL="560070" indent="-514350">
              <a:buAutoNum type="arabicPeriod" startAt="2"/>
            </a:pPr>
            <a:r>
              <a:rPr lang="en-US" sz="3200" dirty="0" smtClean="0"/>
              <a:t>Use God’s blessings</a:t>
            </a:r>
          </a:p>
          <a:p>
            <a:pPr lvl="5"/>
            <a:r>
              <a:rPr lang="en-US" sz="3300" dirty="0" smtClean="0"/>
              <a:t> </a:t>
            </a:r>
            <a:r>
              <a:rPr lang="en-US" sz="2800" dirty="0" smtClean="0"/>
              <a:t>Elders</a:t>
            </a:r>
          </a:p>
          <a:p>
            <a:pPr lvl="5"/>
            <a:r>
              <a:rPr lang="en-US" sz="2800" dirty="0" smtClean="0"/>
              <a:t> </a:t>
            </a:r>
            <a:r>
              <a:rPr lang="en-US" sz="2800" dirty="0"/>
              <a:t>L</a:t>
            </a:r>
            <a:r>
              <a:rPr lang="en-US" sz="2800" dirty="0" smtClean="0"/>
              <a:t>ocation</a:t>
            </a:r>
          </a:p>
          <a:p>
            <a:pPr lvl="7"/>
            <a:r>
              <a:rPr lang="en-US" sz="2400" dirty="0" smtClean="0"/>
              <a:t>Hamburg</a:t>
            </a:r>
          </a:p>
          <a:p>
            <a:pPr lvl="7"/>
            <a:r>
              <a:rPr lang="en-US" sz="2400" dirty="0" smtClean="0"/>
              <a:t>Bluegrass Region</a:t>
            </a:r>
          </a:p>
          <a:p>
            <a:pPr marL="1188720" lvl="5" indent="0">
              <a:buNone/>
            </a:pPr>
            <a:endParaRPr lang="en-US" sz="2800" dirty="0"/>
          </a:p>
        </p:txBody>
      </p:sp>
      <p:sp>
        <p:nvSpPr>
          <p:cNvPr id="4" name="TextBox 3"/>
          <p:cNvSpPr txBox="1"/>
          <p:nvPr/>
        </p:nvSpPr>
        <p:spPr>
          <a:xfrm>
            <a:off x="419099" y="1184261"/>
            <a:ext cx="6146617" cy="523220"/>
          </a:xfrm>
          <a:prstGeom prst="rect">
            <a:avLst/>
          </a:prstGeom>
          <a:noFill/>
        </p:spPr>
        <p:txBody>
          <a:bodyPr wrap="square" rtlCol="0">
            <a:spAutoFit/>
          </a:bodyPr>
          <a:lstStyle/>
          <a:p>
            <a:r>
              <a:rPr lang="en-US" sz="2800" dirty="0" smtClean="0"/>
              <a:t>At East End we must remember:</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Tree>
    <p:extLst>
      <p:ext uri="{BB962C8B-B14F-4D97-AF65-F5344CB8AC3E}">
        <p14:creationId xmlns:p14="http://schemas.microsoft.com/office/powerpoint/2010/main" xmlns="" val="6756654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004839" cy="1154097"/>
          </a:xfrm>
        </p:spPr>
        <p:txBody>
          <a:bodyPr>
            <a:noAutofit/>
          </a:bodyPr>
          <a:lstStyle/>
          <a:p>
            <a:r>
              <a:rPr lang="en-US" dirty="0" smtClean="0"/>
              <a:t>Bluegrass Region</a:t>
            </a:r>
            <a:endParaRPr lang="en-US"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
        <p:nvSpPr>
          <p:cNvPr id="6" name="Content Placeholder 5"/>
          <p:cNvSpPr>
            <a:spLocks noGrp="1"/>
          </p:cNvSpPr>
          <p:nvPr>
            <p:ph idx="1"/>
          </p:nvPr>
        </p:nvSpPr>
        <p:spPr>
          <a:xfrm>
            <a:off x="621303" y="1548461"/>
            <a:ext cx="7315200" cy="4411831"/>
          </a:xfrm>
        </p:spPr>
        <p:txBody>
          <a:bodyPr>
            <a:normAutofit lnSpcReduction="10000"/>
          </a:bodyPr>
          <a:lstStyle/>
          <a:p>
            <a:r>
              <a:rPr lang="en-US" sz="2800" dirty="0" smtClean="0"/>
              <a:t>Fayette – 314,488</a:t>
            </a:r>
          </a:p>
          <a:p>
            <a:r>
              <a:rPr lang="en-US" sz="2800" dirty="0" smtClean="0"/>
              <a:t>Madison – 87,824</a:t>
            </a:r>
          </a:p>
          <a:p>
            <a:r>
              <a:rPr lang="en-US" sz="2800" dirty="0" smtClean="0"/>
              <a:t>Scott – 52,420</a:t>
            </a:r>
          </a:p>
          <a:p>
            <a:r>
              <a:rPr lang="en-US" sz="2800" dirty="0"/>
              <a:t>Jessamine – </a:t>
            </a:r>
            <a:r>
              <a:rPr lang="en-US" sz="2800" dirty="0" smtClean="0"/>
              <a:t>51,961</a:t>
            </a:r>
          </a:p>
          <a:p>
            <a:r>
              <a:rPr lang="en-US" sz="2800" dirty="0" smtClean="0"/>
              <a:t>Clark – 35,757</a:t>
            </a:r>
          </a:p>
          <a:p>
            <a:r>
              <a:rPr lang="en-US" sz="2800" dirty="0"/>
              <a:t>Woodford – </a:t>
            </a:r>
            <a:r>
              <a:rPr lang="en-US" sz="2800" dirty="0" smtClean="0"/>
              <a:t>25,793</a:t>
            </a:r>
          </a:p>
          <a:p>
            <a:r>
              <a:rPr lang="en-US" sz="2800" dirty="0" smtClean="0"/>
              <a:t>Bourbon – 20,116</a:t>
            </a:r>
          </a:p>
          <a:p>
            <a:pPr marL="45720" indent="0">
              <a:buNone/>
            </a:pPr>
            <a:endParaRPr lang="en-US" sz="2800" dirty="0"/>
          </a:p>
          <a:p>
            <a:pPr marL="45720" indent="0">
              <a:buNone/>
            </a:pPr>
            <a:r>
              <a:rPr lang="en-US" sz="2800" dirty="0" smtClean="0"/>
              <a:t>Total:  589,359</a:t>
            </a:r>
          </a:p>
          <a:p>
            <a:endParaRPr lang="en-US" dirty="0"/>
          </a:p>
        </p:txBody>
      </p:sp>
      <p:pic>
        <p:nvPicPr>
          <p:cNvPr id="7" name="Picture 6" descr="imgres.jpg"/>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264045" y="2268499"/>
            <a:ext cx="4547309" cy="2030049"/>
          </a:xfrm>
          <a:prstGeom prst="rect">
            <a:avLst/>
          </a:prstGeom>
        </p:spPr>
      </p:pic>
    </p:spTree>
    <p:extLst>
      <p:ext uri="{BB962C8B-B14F-4D97-AF65-F5344CB8AC3E}">
        <p14:creationId xmlns:p14="http://schemas.microsoft.com/office/powerpoint/2010/main" xmlns="" val="1034568376"/>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004839" cy="1154097"/>
          </a:xfrm>
        </p:spPr>
        <p:txBody>
          <a:bodyPr>
            <a:noAutofit/>
          </a:bodyPr>
          <a:lstStyle/>
          <a:p>
            <a:r>
              <a:rPr lang="en-US" dirty="0" smtClean="0"/>
              <a:t>Application</a:t>
            </a:r>
            <a:endParaRPr lang="en-US" dirty="0"/>
          </a:p>
        </p:txBody>
      </p:sp>
      <p:sp>
        <p:nvSpPr>
          <p:cNvPr id="3" name="Content Placeholder 2"/>
          <p:cNvSpPr>
            <a:spLocks noGrp="1"/>
          </p:cNvSpPr>
          <p:nvPr>
            <p:ph idx="1"/>
          </p:nvPr>
        </p:nvSpPr>
        <p:spPr>
          <a:xfrm>
            <a:off x="712317" y="2212211"/>
            <a:ext cx="8431683" cy="2837384"/>
          </a:xfrm>
        </p:spPr>
        <p:txBody>
          <a:bodyPr>
            <a:normAutofit/>
          </a:bodyPr>
          <a:lstStyle/>
          <a:p>
            <a:pPr marL="560070" indent="-514350">
              <a:buAutoNum type="arabicPeriod" startAt="2"/>
            </a:pPr>
            <a:r>
              <a:rPr lang="en-US" sz="3200" dirty="0" smtClean="0"/>
              <a:t>Use God’s blessings</a:t>
            </a:r>
          </a:p>
          <a:p>
            <a:pPr lvl="5"/>
            <a:r>
              <a:rPr lang="en-US" sz="3300" dirty="0" smtClean="0"/>
              <a:t> </a:t>
            </a:r>
            <a:r>
              <a:rPr lang="en-US" sz="2800" dirty="0" smtClean="0"/>
              <a:t>Elders</a:t>
            </a:r>
          </a:p>
          <a:p>
            <a:pPr lvl="5"/>
            <a:r>
              <a:rPr lang="en-US" sz="2800" dirty="0"/>
              <a:t> </a:t>
            </a:r>
            <a:r>
              <a:rPr lang="en-US" sz="2800" dirty="0" smtClean="0"/>
              <a:t>Location</a:t>
            </a:r>
          </a:p>
          <a:p>
            <a:pPr lvl="5"/>
            <a:r>
              <a:rPr lang="en-US" sz="2800" dirty="0" smtClean="0"/>
              <a:t> Visitors</a:t>
            </a:r>
          </a:p>
        </p:txBody>
      </p:sp>
      <p:sp>
        <p:nvSpPr>
          <p:cNvPr id="4" name="TextBox 3"/>
          <p:cNvSpPr txBox="1"/>
          <p:nvPr/>
        </p:nvSpPr>
        <p:spPr>
          <a:xfrm>
            <a:off x="419099" y="1184261"/>
            <a:ext cx="6146617" cy="523220"/>
          </a:xfrm>
          <a:prstGeom prst="rect">
            <a:avLst/>
          </a:prstGeom>
          <a:noFill/>
        </p:spPr>
        <p:txBody>
          <a:bodyPr wrap="square" rtlCol="0">
            <a:spAutoFit/>
          </a:bodyPr>
          <a:lstStyle/>
          <a:p>
            <a:r>
              <a:rPr lang="en-US" sz="2800" dirty="0" smtClean="0"/>
              <a:t>At East End we must remember:</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Tree>
    <p:extLst>
      <p:ext uri="{BB962C8B-B14F-4D97-AF65-F5344CB8AC3E}">
        <p14:creationId xmlns:p14="http://schemas.microsoft.com/office/powerpoint/2010/main" xmlns="" val="6756654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004839" cy="1154097"/>
          </a:xfrm>
        </p:spPr>
        <p:txBody>
          <a:bodyPr>
            <a:noAutofit/>
          </a:bodyPr>
          <a:lstStyle/>
          <a:p>
            <a:r>
              <a:rPr lang="en-US" dirty="0" smtClean="0"/>
              <a:t>Application</a:t>
            </a:r>
            <a:endParaRPr lang="en-US" dirty="0"/>
          </a:p>
        </p:txBody>
      </p:sp>
      <p:sp>
        <p:nvSpPr>
          <p:cNvPr id="3" name="Content Placeholder 2"/>
          <p:cNvSpPr>
            <a:spLocks noGrp="1"/>
          </p:cNvSpPr>
          <p:nvPr>
            <p:ph idx="1"/>
          </p:nvPr>
        </p:nvSpPr>
        <p:spPr>
          <a:xfrm>
            <a:off x="712317" y="2212211"/>
            <a:ext cx="8431683" cy="1712089"/>
          </a:xfrm>
        </p:spPr>
        <p:txBody>
          <a:bodyPr>
            <a:normAutofit lnSpcReduction="10000"/>
          </a:bodyPr>
          <a:lstStyle/>
          <a:p>
            <a:pPr marL="788670" indent="-742950">
              <a:buAutoNum type="arabicPeriod"/>
            </a:pPr>
            <a:r>
              <a:rPr lang="en-US" sz="3200" dirty="0" smtClean="0"/>
              <a:t>Success comes from God</a:t>
            </a:r>
          </a:p>
          <a:p>
            <a:pPr marL="788670" indent="-742950">
              <a:buAutoNum type="arabicPeriod"/>
            </a:pPr>
            <a:r>
              <a:rPr lang="en-US" sz="3200" dirty="0" smtClean="0"/>
              <a:t>Use God’s </a:t>
            </a:r>
            <a:r>
              <a:rPr lang="en-US" sz="3200" dirty="0"/>
              <a:t>b</a:t>
            </a:r>
            <a:r>
              <a:rPr lang="en-US" sz="3200" dirty="0" smtClean="0"/>
              <a:t>lessings</a:t>
            </a:r>
          </a:p>
          <a:p>
            <a:pPr marL="788670" indent="-742950">
              <a:buAutoNum type="arabicPeriod"/>
            </a:pPr>
            <a:r>
              <a:rPr lang="en-US" sz="3200" dirty="0" smtClean="0"/>
              <a:t>Sin has consequences</a:t>
            </a:r>
            <a:endParaRPr lang="en-US" sz="2800" dirty="0" smtClean="0"/>
          </a:p>
          <a:p>
            <a:pPr marL="1188720" lvl="5" indent="0">
              <a:buNone/>
            </a:pPr>
            <a:endParaRPr lang="en-US" sz="2800" dirty="0"/>
          </a:p>
        </p:txBody>
      </p:sp>
      <p:sp>
        <p:nvSpPr>
          <p:cNvPr id="4" name="TextBox 3"/>
          <p:cNvSpPr txBox="1"/>
          <p:nvPr/>
        </p:nvSpPr>
        <p:spPr>
          <a:xfrm>
            <a:off x="419099" y="1184261"/>
            <a:ext cx="6146617" cy="523220"/>
          </a:xfrm>
          <a:prstGeom prst="rect">
            <a:avLst/>
          </a:prstGeom>
          <a:noFill/>
        </p:spPr>
        <p:txBody>
          <a:bodyPr wrap="square" rtlCol="0">
            <a:spAutoFit/>
          </a:bodyPr>
          <a:lstStyle/>
          <a:p>
            <a:r>
              <a:rPr lang="en-US" sz="2800" dirty="0" smtClean="0"/>
              <a:t>At East End we must remember:</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Tree>
    <p:extLst>
      <p:ext uri="{BB962C8B-B14F-4D97-AF65-F5344CB8AC3E}">
        <p14:creationId xmlns:p14="http://schemas.microsoft.com/office/powerpoint/2010/main" xmlns="" val="63690465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004839" cy="1154097"/>
          </a:xfrm>
        </p:spPr>
        <p:txBody>
          <a:bodyPr>
            <a:noAutofit/>
          </a:bodyPr>
          <a:lstStyle/>
          <a:p>
            <a:r>
              <a:rPr lang="en-US" dirty="0" smtClean="0"/>
              <a:t>Application</a:t>
            </a:r>
            <a:endParaRPr lang="en-US" dirty="0"/>
          </a:p>
        </p:txBody>
      </p:sp>
      <p:sp>
        <p:nvSpPr>
          <p:cNvPr id="3" name="Content Placeholder 2"/>
          <p:cNvSpPr>
            <a:spLocks noGrp="1"/>
          </p:cNvSpPr>
          <p:nvPr>
            <p:ph idx="1"/>
          </p:nvPr>
        </p:nvSpPr>
        <p:spPr>
          <a:xfrm>
            <a:off x="712317" y="2212211"/>
            <a:ext cx="8431683" cy="1712089"/>
          </a:xfrm>
        </p:spPr>
        <p:txBody>
          <a:bodyPr>
            <a:normAutofit/>
          </a:bodyPr>
          <a:lstStyle/>
          <a:p>
            <a:pPr marL="560070" indent="-514350">
              <a:buAutoNum type="arabicPeriod" startAt="3"/>
            </a:pPr>
            <a:r>
              <a:rPr lang="en-US" sz="3200" dirty="0" smtClean="0"/>
              <a:t>Sin has consequences</a:t>
            </a:r>
          </a:p>
          <a:p>
            <a:pPr lvl="5"/>
            <a:r>
              <a:rPr lang="en-US" sz="3300" dirty="0" smtClean="0"/>
              <a:t> </a:t>
            </a:r>
            <a:r>
              <a:rPr lang="en-US" sz="2800" dirty="0" smtClean="0"/>
              <a:t>OT Kings – Adultery, Murder etc.</a:t>
            </a:r>
          </a:p>
          <a:p>
            <a:pPr lvl="5"/>
            <a:r>
              <a:rPr lang="en-US" sz="2800" dirty="0" smtClean="0"/>
              <a:t> Uzziah – Spiritual pride</a:t>
            </a:r>
          </a:p>
          <a:p>
            <a:pPr marL="1188720" lvl="5" indent="0">
              <a:buNone/>
            </a:pPr>
            <a:endParaRPr lang="en-US" sz="2800" dirty="0"/>
          </a:p>
        </p:txBody>
      </p:sp>
      <p:sp>
        <p:nvSpPr>
          <p:cNvPr id="4" name="TextBox 3"/>
          <p:cNvSpPr txBox="1"/>
          <p:nvPr/>
        </p:nvSpPr>
        <p:spPr>
          <a:xfrm>
            <a:off x="419099" y="1184261"/>
            <a:ext cx="6146617" cy="523220"/>
          </a:xfrm>
          <a:prstGeom prst="rect">
            <a:avLst/>
          </a:prstGeom>
          <a:noFill/>
        </p:spPr>
        <p:txBody>
          <a:bodyPr wrap="square" rtlCol="0">
            <a:spAutoFit/>
          </a:bodyPr>
          <a:lstStyle/>
          <a:p>
            <a:r>
              <a:rPr lang="en-US" sz="2800" dirty="0" smtClean="0"/>
              <a:t>At East End we must remember:</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
        <p:nvSpPr>
          <p:cNvPr id="7" name="Rectangle 6"/>
          <p:cNvSpPr/>
          <p:nvPr/>
        </p:nvSpPr>
        <p:spPr>
          <a:xfrm>
            <a:off x="712317" y="4337074"/>
            <a:ext cx="7711623" cy="523220"/>
          </a:xfrm>
          <a:prstGeom prst="rect">
            <a:avLst/>
          </a:prstGeom>
        </p:spPr>
        <p:txBody>
          <a:bodyPr wrap="square">
            <a:spAutoFit/>
          </a:bodyPr>
          <a:lstStyle/>
          <a:p>
            <a:r>
              <a:rPr lang="en-US" sz="2800" dirty="0"/>
              <a:t>(Rom. 6:23)  “For the wages of sin is death…” </a:t>
            </a:r>
          </a:p>
        </p:txBody>
      </p:sp>
    </p:spTree>
    <p:extLst>
      <p:ext uri="{BB962C8B-B14F-4D97-AF65-F5344CB8AC3E}">
        <p14:creationId xmlns:p14="http://schemas.microsoft.com/office/powerpoint/2010/main" xmlns="" val="67566549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0" end="0"/>
                                            </p:txEl>
                                          </p:spTgt>
                                        </p:tgtEl>
                                        <p:attrNameLst>
                                          <p:attrName>style.visibility</p:attrName>
                                        </p:attrNameLst>
                                      </p:cBhvr>
                                      <p:to>
                                        <p:strVal val="visible"/>
                                      </p:to>
                                    </p:set>
                                    <p:animEffect transition="in" filter="fade">
                                      <p:cBhvr>
                                        <p:cTn id="21" dur="1000"/>
                                        <p:tgtEl>
                                          <p:spTgt spid="7">
                                            <p:txEl>
                                              <p:pRg st="0" end="0"/>
                                            </p:txEl>
                                          </p:spTgt>
                                        </p:tgtEl>
                                      </p:cBhvr>
                                    </p:animEffect>
                                    <p:anim calcmode="lin" valueType="num">
                                      <p:cBhvr>
                                        <p:cTn id="22"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23"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004839" cy="1154097"/>
          </a:xfrm>
        </p:spPr>
        <p:txBody>
          <a:bodyPr>
            <a:noAutofit/>
          </a:bodyPr>
          <a:lstStyle/>
          <a:p>
            <a:r>
              <a:rPr lang="en-US" dirty="0" smtClean="0"/>
              <a:t>Application</a:t>
            </a:r>
            <a:endParaRPr lang="en-US" dirty="0"/>
          </a:p>
        </p:txBody>
      </p:sp>
      <p:sp>
        <p:nvSpPr>
          <p:cNvPr id="3" name="Content Placeholder 2"/>
          <p:cNvSpPr>
            <a:spLocks noGrp="1"/>
          </p:cNvSpPr>
          <p:nvPr>
            <p:ph idx="1"/>
          </p:nvPr>
        </p:nvSpPr>
        <p:spPr>
          <a:xfrm>
            <a:off x="712317" y="2212211"/>
            <a:ext cx="8431683" cy="1712089"/>
          </a:xfrm>
        </p:spPr>
        <p:txBody>
          <a:bodyPr>
            <a:normAutofit/>
          </a:bodyPr>
          <a:lstStyle/>
          <a:p>
            <a:pPr marL="560070" indent="-514350">
              <a:buAutoNum type="arabicPeriod" startAt="3"/>
            </a:pPr>
            <a:r>
              <a:rPr lang="en-US" sz="3200" dirty="0" smtClean="0"/>
              <a:t>Sin has consequences</a:t>
            </a:r>
          </a:p>
          <a:p>
            <a:pPr lvl="5"/>
            <a:r>
              <a:rPr lang="en-US" sz="3300" dirty="0" smtClean="0"/>
              <a:t> </a:t>
            </a:r>
            <a:r>
              <a:rPr lang="en-US" sz="2800" dirty="0" smtClean="0"/>
              <a:t>OT Kings – Adultery, Murder etc.</a:t>
            </a:r>
          </a:p>
          <a:p>
            <a:pPr lvl="5"/>
            <a:r>
              <a:rPr lang="en-US" sz="2800" dirty="0" smtClean="0"/>
              <a:t> Uzziah – Spiritual pride</a:t>
            </a:r>
          </a:p>
          <a:p>
            <a:pPr marL="1188720" lvl="5" indent="0">
              <a:buNone/>
            </a:pPr>
            <a:endParaRPr lang="en-US" sz="2800" dirty="0"/>
          </a:p>
        </p:txBody>
      </p:sp>
      <p:sp>
        <p:nvSpPr>
          <p:cNvPr id="4" name="TextBox 3"/>
          <p:cNvSpPr txBox="1"/>
          <p:nvPr/>
        </p:nvSpPr>
        <p:spPr>
          <a:xfrm>
            <a:off x="419099" y="1184261"/>
            <a:ext cx="6146617" cy="523220"/>
          </a:xfrm>
          <a:prstGeom prst="rect">
            <a:avLst/>
          </a:prstGeom>
          <a:noFill/>
        </p:spPr>
        <p:txBody>
          <a:bodyPr wrap="square" rtlCol="0">
            <a:spAutoFit/>
          </a:bodyPr>
          <a:lstStyle/>
          <a:p>
            <a:r>
              <a:rPr lang="en-US" sz="2800" dirty="0" smtClean="0"/>
              <a:t>At East End we must remember:</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
        <p:nvSpPr>
          <p:cNvPr id="7" name="Rectangle 6"/>
          <p:cNvSpPr/>
          <p:nvPr/>
        </p:nvSpPr>
        <p:spPr>
          <a:xfrm>
            <a:off x="712317" y="4224044"/>
            <a:ext cx="7711623" cy="1815882"/>
          </a:xfrm>
          <a:prstGeom prst="rect">
            <a:avLst/>
          </a:prstGeom>
        </p:spPr>
        <p:txBody>
          <a:bodyPr wrap="square">
            <a:spAutoFit/>
          </a:bodyPr>
          <a:lstStyle/>
          <a:p>
            <a:r>
              <a:rPr lang="en-US" sz="2800" dirty="0"/>
              <a:t>(2 Thess. 1:8)  Jesus will come in “flaming fire, inflicting vengeance on those who do not know God and do not obey the gospel of our Lord Jesus” </a:t>
            </a:r>
          </a:p>
        </p:txBody>
      </p:sp>
    </p:spTree>
    <p:extLst>
      <p:ext uri="{BB962C8B-B14F-4D97-AF65-F5344CB8AC3E}">
        <p14:creationId xmlns:p14="http://schemas.microsoft.com/office/powerpoint/2010/main" xmlns="" val="45538022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30164"/>
            <a:ext cx="6239528" cy="1154097"/>
          </a:xfrm>
        </p:spPr>
        <p:txBody>
          <a:bodyPr/>
          <a:lstStyle/>
          <a:p>
            <a:r>
              <a:rPr lang="en-US" i="1" dirty="0" smtClean="0"/>
              <a:t>Who was King Uzziah?</a:t>
            </a:r>
            <a:endParaRPr lang="en-US" i="1" dirty="0"/>
          </a:p>
        </p:txBody>
      </p:sp>
      <p:sp>
        <p:nvSpPr>
          <p:cNvPr id="3" name="Content Placeholder 2"/>
          <p:cNvSpPr>
            <a:spLocks noGrp="1"/>
          </p:cNvSpPr>
          <p:nvPr>
            <p:ph idx="1"/>
          </p:nvPr>
        </p:nvSpPr>
        <p:spPr>
          <a:xfrm>
            <a:off x="838200" y="2212209"/>
            <a:ext cx="7315200" cy="3539527"/>
          </a:xfrm>
        </p:spPr>
        <p:txBody>
          <a:bodyPr>
            <a:normAutofit lnSpcReduction="10000"/>
          </a:bodyPr>
          <a:lstStyle/>
          <a:p>
            <a:pPr marL="560070" indent="-514350">
              <a:buFont typeface="+mj-lt"/>
              <a:buAutoNum type="arabicPeriod"/>
            </a:pPr>
            <a:r>
              <a:rPr lang="en-US" sz="3200" dirty="0" smtClean="0"/>
              <a:t> Had the correct attitude</a:t>
            </a:r>
          </a:p>
          <a:p>
            <a:pPr marL="45720" indent="0">
              <a:buNone/>
            </a:pPr>
            <a:endParaRPr lang="en-US" sz="3200" dirty="0" smtClean="0"/>
          </a:p>
          <a:p>
            <a:pPr lvl="3"/>
            <a:r>
              <a:rPr lang="en-US" sz="2800" dirty="0" smtClean="0"/>
              <a:t> Reverence for God (vs. 4)</a:t>
            </a:r>
          </a:p>
          <a:p>
            <a:pPr marL="731520" lvl="3" indent="0">
              <a:buNone/>
            </a:pPr>
            <a:endParaRPr lang="en-US" sz="2800" dirty="0" smtClean="0"/>
          </a:p>
          <a:p>
            <a:pPr lvl="3"/>
            <a:r>
              <a:rPr lang="en-US" sz="2800" dirty="0" smtClean="0"/>
              <a:t> Simple man (vs. 10)</a:t>
            </a:r>
          </a:p>
          <a:p>
            <a:pPr marL="731520" lvl="3" indent="0">
              <a:buNone/>
            </a:pPr>
            <a:endParaRPr lang="en-US" sz="2800" dirty="0" smtClean="0"/>
          </a:p>
          <a:p>
            <a:pPr lvl="3"/>
            <a:r>
              <a:rPr lang="en-US" sz="2800" dirty="0" smtClean="0"/>
              <a:t> Humble (vs. 5)</a:t>
            </a:r>
            <a:endParaRPr lang="en-US" sz="2800" dirty="0"/>
          </a:p>
        </p:txBody>
      </p:sp>
      <p:sp>
        <p:nvSpPr>
          <p:cNvPr id="4" name="TextBox 3"/>
          <p:cNvSpPr txBox="1"/>
          <p:nvPr/>
        </p:nvSpPr>
        <p:spPr>
          <a:xfrm>
            <a:off x="419100" y="1184261"/>
            <a:ext cx="4076700" cy="523220"/>
          </a:xfrm>
          <a:prstGeom prst="rect">
            <a:avLst/>
          </a:prstGeom>
          <a:noFill/>
        </p:spPr>
        <p:txBody>
          <a:bodyPr wrap="square" rtlCol="0">
            <a:spAutoFit/>
          </a:bodyPr>
          <a:lstStyle/>
          <a:p>
            <a:r>
              <a:rPr lang="en-US" sz="2800" dirty="0" smtClean="0"/>
              <a:t>2 Chronicles 26:1-15</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Tree>
    <p:extLst>
      <p:ext uri="{BB962C8B-B14F-4D97-AF65-F5344CB8AC3E}">
        <p14:creationId xmlns:p14="http://schemas.microsoft.com/office/powerpoint/2010/main" xmlns="" val="245601848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300"/>
                            </p:stCondLst>
                            <p:childTnLst>
                              <p:par>
                                <p:cTn id="13" presetID="42" presetClass="entr" presetSubtype="0"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1000"/>
                                        <p:tgtEl>
                                          <p:spTgt spid="4">
                                            <p:txEl>
                                              <p:pRg st="0" end="0"/>
                                            </p:txEl>
                                          </p:spTgt>
                                        </p:tgtEl>
                                      </p:cBhvr>
                                    </p:animEffect>
                                    <p:anim calcmode="lin" valueType="num">
                                      <p:cBhvr>
                                        <p:cTn id="1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1000"/>
                                        <p:tgtEl>
                                          <p:spTgt spid="3">
                                            <p:txEl>
                                              <p:pRg st="4" end="4"/>
                                            </p:txEl>
                                          </p:spTgt>
                                        </p:tgtEl>
                                      </p:cBhvr>
                                    </p:animEffect>
                                    <p:anim calcmode="lin" valueType="num">
                                      <p:cBhvr>
                                        <p:cTn id="37"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004839" cy="1154097"/>
          </a:xfrm>
        </p:spPr>
        <p:txBody>
          <a:bodyPr>
            <a:noAutofit/>
          </a:bodyPr>
          <a:lstStyle/>
          <a:p>
            <a:r>
              <a:rPr lang="en-US" dirty="0" smtClean="0"/>
              <a:t>Application</a:t>
            </a:r>
            <a:endParaRPr lang="en-US" dirty="0"/>
          </a:p>
        </p:txBody>
      </p:sp>
      <p:sp>
        <p:nvSpPr>
          <p:cNvPr id="3" name="Content Placeholder 2"/>
          <p:cNvSpPr>
            <a:spLocks noGrp="1"/>
          </p:cNvSpPr>
          <p:nvPr>
            <p:ph idx="1"/>
          </p:nvPr>
        </p:nvSpPr>
        <p:spPr>
          <a:xfrm>
            <a:off x="712317" y="2212211"/>
            <a:ext cx="8431683" cy="1712089"/>
          </a:xfrm>
        </p:spPr>
        <p:txBody>
          <a:bodyPr>
            <a:normAutofit/>
          </a:bodyPr>
          <a:lstStyle/>
          <a:p>
            <a:pPr marL="560070" indent="-514350">
              <a:buAutoNum type="arabicPeriod" startAt="3"/>
            </a:pPr>
            <a:r>
              <a:rPr lang="en-US" sz="3200" dirty="0" smtClean="0"/>
              <a:t>Sin has consequences</a:t>
            </a:r>
          </a:p>
          <a:p>
            <a:pPr lvl="5"/>
            <a:r>
              <a:rPr lang="en-US" sz="3300" dirty="0" smtClean="0"/>
              <a:t> </a:t>
            </a:r>
            <a:r>
              <a:rPr lang="en-US" sz="2800" dirty="0" smtClean="0"/>
              <a:t>OT Kings – Adultery, Murder etc.</a:t>
            </a:r>
          </a:p>
          <a:p>
            <a:pPr lvl="5"/>
            <a:r>
              <a:rPr lang="en-US" sz="2800" dirty="0" smtClean="0"/>
              <a:t> Uzziah – Spiritual pride</a:t>
            </a:r>
          </a:p>
          <a:p>
            <a:pPr marL="1188720" lvl="5" indent="0">
              <a:buNone/>
            </a:pPr>
            <a:endParaRPr lang="en-US" sz="2800" dirty="0"/>
          </a:p>
        </p:txBody>
      </p:sp>
      <p:sp>
        <p:nvSpPr>
          <p:cNvPr id="4" name="TextBox 3"/>
          <p:cNvSpPr txBox="1"/>
          <p:nvPr/>
        </p:nvSpPr>
        <p:spPr>
          <a:xfrm>
            <a:off x="419099" y="1184261"/>
            <a:ext cx="6146617" cy="523220"/>
          </a:xfrm>
          <a:prstGeom prst="rect">
            <a:avLst/>
          </a:prstGeom>
          <a:noFill/>
        </p:spPr>
        <p:txBody>
          <a:bodyPr wrap="square" rtlCol="0">
            <a:spAutoFit/>
          </a:bodyPr>
          <a:lstStyle/>
          <a:p>
            <a:r>
              <a:rPr lang="en-US" sz="2800" dirty="0" smtClean="0"/>
              <a:t>At East End we must remember:</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
        <p:nvSpPr>
          <p:cNvPr id="7" name="Rectangle 6"/>
          <p:cNvSpPr/>
          <p:nvPr/>
        </p:nvSpPr>
        <p:spPr>
          <a:xfrm>
            <a:off x="712317" y="4224044"/>
            <a:ext cx="7711623" cy="1384995"/>
          </a:xfrm>
          <a:prstGeom prst="rect">
            <a:avLst/>
          </a:prstGeom>
        </p:spPr>
        <p:txBody>
          <a:bodyPr wrap="square">
            <a:spAutoFit/>
          </a:bodyPr>
          <a:lstStyle/>
          <a:p>
            <a:r>
              <a:rPr lang="en-US" sz="2800" dirty="0" smtClean="0"/>
              <a:t>(Heb</a:t>
            </a:r>
            <a:r>
              <a:rPr lang="en-US" sz="2800" dirty="0"/>
              <a:t>. 4:13)  “And no creature is hidden from his sight, but all are naked and exposed to the eyes of him to whom we must give account” </a:t>
            </a:r>
          </a:p>
        </p:txBody>
      </p:sp>
    </p:spTree>
    <p:extLst>
      <p:ext uri="{BB962C8B-B14F-4D97-AF65-F5344CB8AC3E}">
        <p14:creationId xmlns:p14="http://schemas.microsoft.com/office/powerpoint/2010/main" xmlns="" val="188630724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1947" y="882713"/>
            <a:ext cx="7315200" cy="2595025"/>
          </a:xfrm>
        </p:spPr>
        <p:txBody>
          <a:bodyPr>
            <a:normAutofit/>
          </a:bodyPr>
          <a:lstStyle/>
          <a:p>
            <a:pPr algn="ctr"/>
            <a:r>
              <a:rPr lang="en-US" sz="7200" dirty="0" smtClean="0"/>
              <a:t>King Uzziah</a:t>
            </a:r>
            <a:endParaRPr lang="en-US" sz="7200" dirty="0"/>
          </a:p>
        </p:txBody>
      </p:sp>
      <p:sp>
        <p:nvSpPr>
          <p:cNvPr id="3" name="Subtitle 2"/>
          <p:cNvSpPr>
            <a:spLocks noGrp="1"/>
          </p:cNvSpPr>
          <p:nvPr>
            <p:ph type="subTitle" idx="1"/>
          </p:nvPr>
        </p:nvSpPr>
        <p:spPr>
          <a:xfrm>
            <a:off x="1378956" y="3535752"/>
            <a:ext cx="6828191" cy="1126375"/>
          </a:xfrm>
        </p:spPr>
        <p:txBody>
          <a:bodyPr>
            <a:normAutofit/>
          </a:bodyPr>
          <a:lstStyle/>
          <a:p>
            <a:pPr algn="ctr"/>
            <a:r>
              <a:rPr lang="en-US" sz="4000" dirty="0" smtClean="0"/>
              <a:t>“A Successful Failure”</a:t>
            </a:r>
            <a:endParaRPr lang="en-US" sz="4000" dirty="0"/>
          </a:p>
        </p:txBody>
      </p:sp>
      <p:sp>
        <p:nvSpPr>
          <p:cNvPr id="4" name="TextBox 3"/>
          <p:cNvSpPr txBox="1"/>
          <p:nvPr/>
        </p:nvSpPr>
        <p:spPr>
          <a:xfrm>
            <a:off x="603915" y="5748335"/>
            <a:ext cx="3073812" cy="523220"/>
          </a:xfrm>
          <a:prstGeom prst="rect">
            <a:avLst/>
          </a:prstGeom>
          <a:noFill/>
        </p:spPr>
        <p:txBody>
          <a:bodyPr wrap="square" rtlCol="0">
            <a:spAutoFit/>
          </a:bodyPr>
          <a:lstStyle/>
          <a:p>
            <a:r>
              <a:rPr lang="en-US" sz="2800" dirty="0" smtClean="0"/>
              <a:t>2 Chronicles 26</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Tree>
    <p:extLst>
      <p:ext uri="{BB962C8B-B14F-4D97-AF65-F5344CB8AC3E}">
        <p14:creationId xmlns:p14="http://schemas.microsoft.com/office/powerpoint/2010/main" xmlns="" val="1403099531"/>
      </p:ext>
    </p:extLst>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304" y="366412"/>
            <a:ext cx="7315200" cy="793252"/>
          </a:xfrm>
        </p:spPr>
        <p:txBody>
          <a:bodyPr/>
          <a:lstStyle/>
          <a:p>
            <a:r>
              <a:rPr lang="en-US" i="1" dirty="0" smtClean="0"/>
              <a:t>How am I saved?</a:t>
            </a:r>
            <a:endParaRPr lang="en-US" i="1" dirty="0"/>
          </a:p>
        </p:txBody>
      </p:sp>
      <p:sp>
        <p:nvSpPr>
          <p:cNvPr id="3" name="Content Placeholder 2"/>
          <p:cNvSpPr>
            <a:spLocks noGrp="1"/>
          </p:cNvSpPr>
          <p:nvPr>
            <p:ph idx="1"/>
          </p:nvPr>
        </p:nvSpPr>
        <p:spPr>
          <a:xfrm>
            <a:off x="450331" y="1159664"/>
            <a:ext cx="7315200" cy="5074939"/>
          </a:xfrm>
        </p:spPr>
        <p:txBody>
          <a:bodyPr>
            <a:noAutofit/>
          </a:bodyPr>
          <a:lstStyle/>
          <a:p>
            <a:r>
              <a:rPr lang="en-US" sz="2400" dirty="0" smtClean="0">
                <a:solidFill>
                  <a:schemeClr val="tx2"/>
                </a:solidFill>
              </a:rPr>
              <a:t>Belief</a:t>
            </a:r>
            <a:r>
              <a:rPr lang="en-US" sz="2400" dirty="0" smtClean="0"/>
              <a:t> </a:t>
            </a:r>
          </a:p>
          <a:p>
            <a:pPr lvl="1"/>
            <a:r>
              <a:rPr lang="en-US" sz="2250" dirty="0" smtClean="0"/>
              <a:t>(Jn. 8:24)  “…unless you believe that I am he you will die in your sins.”</a:t>
            </a:r>
          </a:p>
          <a:p>
            <a:r>
              <a:rPr lang="en-US" sz="2400" dirty="0" smtClean="0">
                <a:solidFill>
                  <a:srgbClr val="FF8600"/>
                </a:solidFill>
              </a:rPr>
              <a:t>Repentance</a:t>
            </a:r>
            <a:r>
              <a:rPr lang="en-US" sz="2400" dirty="0" smtClean="0"/>
              <a:t> </a:t>
            </a:r>
          </a:p>
          <a:p>
            <a:pPr lvl="1"/>
            <a:r>
              <a:rPr lang="en-US" sz="2200" dirty="0" smtClean="0"/>
              <a:t>(Ax. 17:30)  “The times of ignorance God overlooked, but now he </a:t>
            </a:r>
            <a:r>
              <a:rPr lang="en-US" sz="2200" smtClean="0"/>
              <a:t>commands all </a:t>
            </a:r>
            <a:r>
              <a:rPr lang="en-US" sz="2200" dirty="0" smtClean="0"/>
              <a:t>people everywhere to repent.”</a:t>
            </a:r>
          </a:p>
          <a:p>
            <a:r>
              <a:rPr lang="en-US" sz="2400" dirty="0" smtClean="0">
                <a:solidFill>
                  <a:srgbClr val="FF8600"/>
                </a:solidFill>
              </a:rPr>
              <a:t>Confession</a:t>
            </a:r>
            <a:r>
              <a:rPr lang="en-US" sz="2400" dirty="0" smtClean="0"/>
              <a:t> </a:t>
            </a:r>
          </a:p>
          <a:p>
            <a:pPr lvl="1"/>
            <a:r>
              <a:rPr lang="en-US" sz="2200" dirty="0" smtClean="0"/>
              <a:t>(Rom. 10:9)  “If you confess with your mouth that Jesus is Lord and believe in your heart that God raised him from the dead, you will be saved.”</a:t>
            </a:r>
          </a:p>
          <a:p>
            <a:r>
              <a:rPr lang="en-US" sz="2400" dirty="0" smtClean="0">
                <a:solidFill>
                  <a:srgbClr val="FF8600"/>
                </a:solidFill>
              </a:rPr>
              <a:t>Baptism</a:t>
            </a:r>
            <a:r>
              <a:rPr lang="en-US" sz="2400" dirty="0" smtClean="0"/>
              <a:t> </a:t>
            </a:r>
          </a:p>
          <a:p>
            <a:pPr lvl="1"/>
            <a:r>
              <a:rPr lang="en-US" sz="2200" dirty="0" smtClean="0"/>
              <a:t>(Ax. 22:16)  “Rise and be baptized and wash away your sins, calling on his name.”</a:t>
            </a:r>
            <a:endParaRPr lang="en-US" sz="2200" dirty="0"/>
          </a:p>
        </p:txBody>
      </p:sp>
    </p:spTree>
    <p:extLst>
      <p:ext uri="{BB962C8B-B14F-4D97-AF65-F5344CB8AC3E}">
        <p14:creationId xmlns:p14="http://schemas.microsoft.com/office/powerpoint/2010/main" xmlns="" val="2150855572"/>
      </p:ext>
    </p:extLst>
  </p:cSld>
  <p:clrMapOvr>
    <a:masterClrMapping/>
  </p:clrMapOvr>
  <mc:AlternateContent xmlns:mc="http://schemas.openxmlformats.org/markup-compatibility/2006">
    <mc:Choice xmlns:p14="http://schemas.microsoft.com/office/powerpoint/2010/main" xmlns="" Requires="p14">
      <p:transition p14:dur="0" advClick="0"/>
    </mc:Choice>
    <mc:Fallback>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050"/>
                            </p:stCondLst>
                            <p:childTnLst>
                              <p:par>
                                <p:cTn id="13" presetID="42" presetClass="entr" presetSubtype="0" fill="hold"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8" fill="hold">
                            <p:stCondLst>
                              <p:cond delay="2050"/>
                            </p:stCondLst>
                            <p:childTnLst>
                              <p:par>
                                <p:cTn id="19" presetID="42" presetClass="entr" presetSubtype="0" fill="hold"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4" fill="hold">
                            <p:stCondLst>
                              <p:cond delay="3050"/>
                            </p:stCondLst>
                            <p:childTnLst>
                              <p:par>
                                <p:cTn id="25" presetID="42" presetClass="entr" presetSubtype="0" fill="hold"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30" fill="hold">
                            <p:stCondLst>
                              <p:cond delay="4050"/>
                            </p:stCondLst>
                            <p:childTnLst>
                              <p:par>
                                <p:cTn id="31" presetID="42" presetClass="entr" presetSubtype="0" fill="hold" nodeType="after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6" fill="hold">
                            <p:stCondLst>
                              <p:cond delay="5050"/>
                            </p:stCondLst>
                            <p:childTnLst>
                              <p:par>
                                <p:cTn id="37" presetID="42" presetClass="entr" presetSubtype="0" fill="hold" nodeType="after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2" fill="hold">
                            <p:stCondLst>
                              <p:cond delay="6050"/>
                            </p:stCondLst>
                            <p:childTnLst>
                              <p:par>
                                <p:cTn id="43" presetID="42" presetClass="entr" presetSubtype="0" fill="hold" nodeType="after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Effect transition="in" filter="fade">
                                      <p:cBhvr>
                                        <p:cTn id="45" dur="1000"/>
                                        <p:tgtEl>
                                          <p:spTgt spid="3">
                                            <p:txEl>
                                              <p:pRg st="5" end="5"/>
                                            </p:txEl>
                                          </p:spTgt>
                                        </p:tgtEl>
                                      </p:cBhvr>
                                    </p:animEffect>
                                    <p:anim calcmode="lin" valueType="num">
                                      <p:cBhvr>
                                        <p:cTn id="4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8" fill="hold">
                            <p:stCondLst>
                              <p:cond delay="7050"/>
                            </p:stCondLst>
                            <p:childTnLst>
                              <p:par>
                                <p:cTn id="49" presetID="42" presetClass="entr" presetSubtype="0" fill="hold" nodeType="after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Effect transition="in" filter="fade">
                                      <p:cBhvr>
                                        <p:cTn id="51" dur="1000"/>
                                        <p:tgtEl>
                                          <p:spTgt spid="3">
                                            <p:txEl>
                                              <p:pRg st="6" end="6"/>
                                            </p:txEl>
                                          </p:spTgt>
                                        </p:tgtEl>
                                      </p:cBhvr>
                                    </p:animEffect>
                                    <p:anim calcmode="lin" valueType="num">
                                      <p:cBhvr>
                                        <p:cTn id="5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4" fill="hold">
                            <p:stCondLst>
                              <p:cond delay="8050"/>
                            </p:stCondLst>
                            <p:childTnLst>
                              <p:par>
                                <p:cTn id="55" presetID="42" presetClass="entr" presetSubtype="0" fill="hold" nodeType="afterEffect">
                                  <p:stCondLst>
                                    <p:cond delay="0"/>
                                  </p:stCondLst>
                                  <p:childTnLst>
                                    <p:set>
                                      <p:cBhvr>
                                        <p:cTn id="56" dur="1" fill="hold">
                                          <p:stCondLst>
                                            <p:cond delay="0"/>
                                          </p:stCondLst>
                                        </p:cTn>
                                        <p:tgtEl>
                                          <p:spTgt spid="3">
                                            <p:txEl>
                                              <p:pRg st="7" end="7"/>
                                            </p:txEl>
                                          </p:spTgt>
                                        </p:tgtEl>
                                        <p:attrNameLst>
                                          <p:attrName>style.visibility</p:attrName>
                                        </p:attrNameLst>
                                      </p:cBhvr>
                                      <p:to>
                                        <p:strVal val="visible"/>
                                      </p:to>
                                    </p:set>
                                    <p:animEffect transition="in" filter="fade">
                                      <p:cBhvr>
                                        <p:cTn id="57" dur="1000"/>
                                        <p:tgtEl>
                                          <p:spTgt spid="3">
                                            <p:txEl>
                                              <p:pRg st="7" end="7"/>
                                            </p:txEl>
                                          </p:spTgt>
                                        </p:tgtEl>
                                      </p:cBhvr>
                                    </p:animEffect>
                                    <p:anim calcmode="lin" valueType="num">
                                      <p:cBhvr>
                                        <p:cTn id="5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6739"/>
            <a:ext cx="6239528" cy="1154097"/>
          </a:xfrm>
        </p:spPr>
        <p:txBody>
          <a:bodyPr/>
          <a:lstStyle/>
          <a:p>
            <a:r>
              <a:rPr lang="en-US" i="1" dirty="0" smtClean="0"/>
              <a:t>Who was King Uzziah?</a:t>
            </a:r>
            <a:endParaRPr lang="en-US" i="1" dirty="0"/>
          </a:p>
        </p:txBody>
      </p:sp>
      <p:sp>
        <p:nvSpPr>
          <p:cNvPr id="3" name="Content Placeholder 2"/>
          <p:cNvSpPr>
            <a:spLocks noGrp="1"/>
          </p:cNvSpPr>
          <p:nvPr>
            <p:ph idx="1"/>
          </p:nvPr>
        </p:nvSpPr>
        <p:spPr>
          <a:xfrm>
            <a:off x="838200" y="2212209"/>
            <a:ext cx="7973154" cy="3735780"/>
          </a:xfrm>
        </p:spPr>
        <p:txBody>
          <a:bodyPr>
            <a:normAutofit fontScale="77500" lnSpcReduction="20000"/>
          </a:bodyPr>
          <a:lstStyle/>
          <a:p>
            <a:pPr marL="560070" indent="-514350">
              <a:buAutoNum type="arabicPeriod" startAt="2"/>
            </a:pPr>
            <a:r>
              <a:rPr lang="en-US" sz="4100" dirty="0" smtClean="0"/>
              <a:t> Very Successful</a:t>
            </a:r>
          </a:p>
          <a:p>
            <a:pPr marL="560070" indent="-514350">
              <a:buAutoNum type="arabicPeriod" startAt="2"/>
            </a:pPr>
            <a:endParaRPr lang="en-US" sz="3200" dirty="0" smtClean="0"/>
          </a:p>
          <a:p>
            <a:pPr lvl="3"/>
            <a:r>
              <a:rPr lang="en-US" sz="3600" dirty="0" smtClean="0"/>
              <a:t> Military Success (vs. 6, 7, &amp; 8)</a:t>
            </a:r>
          </a:p>
          <a:p>
            <a:pPr marL="731520" lvl="3" indent="0">
              <a:buNone/>
            </a:pPr>
            <a:endParaRPr lang="en-US" sz="2800" dirty="0" smtClean="0"/>
          </a:p>
          <a:p>
            <a:pPr lvl="3"/>
            <a:r>
              <a:rPr lang="en-US" sz="3300" dirty="0" smtClean="0"/>
              <a:t> Reputation (vs. 8)</a:t>
            </a:r>
          </a:p>
          <a:p>
            <a:pPr marL="731520" lvl="3" indent="0">
              <a:buNone/>
            </a:pPr>
            <a:endParaRPr lang="en-US" sz="2800" dirty="0" smtClean="0"/>
          </a:p>
          <a:p>
            <a:pPr lvl="3"/>
            <a:r>
              <a:rPr lang="en-US" sz="3600" dirty="0" smtClean="0"/>
              <a:t> Construction projects (vs. 2, 10, 9, &amp; 15)</a:t>
            </a:r>
          </a:p>
          <a:p>
            <a:pPr marL="731520" lvl="3" indent="0">
              <a:buNone/>
            </a:pPr>
            <a:endParaRPr lang="en-US" sz="2800" dirty="0" smtClean="0"/>
          </a:p>
          <a:p>
            <a:pPr lvl="3"/>
            <a:r>
              <a:rPr lang="en-US" sz="3600" dirty="0" smtClean="0"/>
              <a:t> Waiting armies (vs. 11 &amp; 13)</a:t>
            </a:r>
            <a:endParaRPr lang="en-US" sz="3600" dirty="0"/>
          </a:p>
        </p:txBody>
      </p:sp>
      <p:sp>
        <p:nvSpPr>
          <p:cNvPr id="4" name="TextBox 3"/>
          <p:cNvSpPr txBox="1"/>
          <p:nvPr/>
        </p:nvSpPr>
        <p:spPr>
          <a:xfrm>
            <a:off x="419100" y="1184261"/>
            <a:ext cx="4076700" cy="523220"/>
          </a:xfrm>
          <a:prstGeom prst="rect">
            <a:avLst/>
          </a:prstGeom>
          <a:noFill/>
        </p:spPr>
        <p:txBody>
          <a:bodyPr wrap="square" rtlCol="0">
            <a:spAutoFit/>
          </a:bodyPr>
          <a:lstStyle/>
          <a:p>
            <a:r>
              <a:rPr lang="en-US" sz="2800" dirty="0" smtClean="0"/>
              <a:t>2 Chronicles 26:1-15</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Tree>
    <p:extLst>
      <p:ext uri="{BB962C8B-B14F-4D97-AF65-F5344CB8AC3E}">
        <p14:creationId xmlns:p14="http://schemas.microsoft.com/office/powerpoint/2010/main" xmlns="" val="404108736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1000"/>
                                        <p:tgtEl>
                                          <p:spTgt spid="3">
                                            <p:txEl>
                                              <p:pRg st="6" end="6"/>
                                            </p:txEl>
                                          </p:spTgt>
                                        </p:tgtEl>
                                      </p:cBhvr>
                                    </p:animEffect>
                                    <p:anim calcmode="lin" valueType="num">
                                      <p:cBhvr>
                                        <p:cTn id="2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fade">
                                      <p:cBhvr>
                                        <p:cTn id="35" dur="1000"/>
                                        <p:tgtEl>
                                          <p:spTgt spid="3">
                                            <p:txEl>
                                              <p:pRg st="8" end="8"/>
                                            </p:txEl>
                                          </p:spTgt>
                                        </p:tgtEl>
                                      </p:cBhvr>
                                    </p:animEffect>
                                    <p:anim calcmode="lin" valueType="num">
                                      <p:cBhvr>
                                        <p:cTn id="36"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004839" cy="1154097"/>
          </a:xfrm>
        </p:spPr>
        <p:txBody>
          <a:bodyPr>
            <a:noAutofit/>
          </a:bodyPr>
          <a:lstStyle/>
          <a:p>
            <a:r>
              <a:rPr lang="en-US" i="1" dirty="0" smtClean="0"/>
              <a:t>What happened to King Uzziah?</a:t>
            </a:r>
            <a:endParaRPr lang="en-US" i="1" dirty="0"/>
          </a:p>
        </p:txBody>
      </p:sp>
      <p:sp>
        <p:nvSpPr>
          <p:cNvPr id="3" name="Content Placeholder 2"/>
          <p:cNvSpPr>
            <a:spLocks noGrp="1"/>
          </p:cNvSpPr>
          <p:nvPr>
            <p:ph idx="1"/>
          </p:nvPr>
        </p:nvSpPr>
        <p:spPr>
          <a:xfrm>
            <a:off x="712317" y="2212210"/>
            <a:ext cx="6070193" cy="1381367"/>
          </a:xfrm>
        </p:spPr>
        <p:txBody>
          <a:bodyPr>
            <a:normAutofit fontScale="85000" lnSpcReduction="20000"/>
          </a:bodyPr>
          <a:lstStyle/>
          <a:p>
            <a:pPr marL="788670" indent="-742950">
              <a:buAutoNum type="arabicPeriod"/>
            </a:pPr>
            <a:r>
              <a:rPr lang="en-US" sz="3800" dirty="0" smtClean="0"/>
              <a:t>Change in attitude</a:t>
            </a:r>
          </a:p>
          <a:p>
            <a:pPr marL="788670" indent="-742950">
              <a:buAutoNum type="arabicPeriod"/>
            </a:pPr>
            <a:endParaRPr lang="en-US" sz="3200" dirty="0" smtClean="0"/>
          </a:p>
          <a:p>
            <a:pPr lvl="5"/>
            <a:r>
              <a:rPr lang="en-US" sz="3300" dirty="0" smtClean="0"/>
              <a:t> Grew proud (vs. 6)</a:t>
            </a:r>
            <a:endParaRPr lang="en-US" sz="2800" dirty="0" smtClean="0"/>
          </a:p>
        </p:txBody>
      </p:sp>
      <p:sp>
        <p:nvSpPr>
          <p:cNvPr id="4" name="TextBox 3"/>
          <p:cNvSpPr txBox="1"/>
          <p:nvPr/>
        </p:nvSpPr>
        <p:spPr>
          <a:xfrm>
            <a:off x="419100" y="1184261"/>
            <a:ext cx="4076700" cy="523220"/>
          </a:xfrm>
          <a:prstGeom prst="rect">
            <a:avLst/>
          </a:prstGeom>
          <a:noFill/>
        </p:spPr>
        <p:txBody>
          <a:bodyPr wrap="square" rtlCol="0">
            <a:spAutoFit/>
          </a:bodyPr>
          <a:lstStyle/>
          <a:p>
            <a:r>
              <a:rPr lang="en-US" sz="2800" dirty="0" smtClean="0"/>
              <a:t>2 Chronicles 26:16-23</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
        <p:nvSpPr>
          <p:cNvPr id="8" name="TextBox 7"/>
          <p:cNvSpPr txBox="1"/>
          <p:nvPr/>
        </p:nvSpPr>
        <p:spPr>
          <a:xfrm>
            <a:off x="712317" y="3890889"/>
            <a:ext cx="8099037" cy="954107"/>
          </a:xfrm>
          <a:prstGeom prst="rect">
            <a:avLst/>
          </a:prstGeom>
          <a:noFill/>
        </p:spPr>
        <p:txBody>
          <a:bodyPr wrap="square" rtlCol="0">
            <a:spAutoFit/>
          </a:bodyPr>
          <a:lstStyle/>
          <a:p>
            <a:r>
              <a:rPr lang="en-US" sz="2800" dirty="0" smtClean="0"/>
              <a:t>(Prov. 16:18)  “Pride goes before destruction, a haughty spirit before a fall.”</a:t>
            </a:r>
            <a:endParaRPr lang="en-US" sz="2800" dirty="0"/>
          </a:p>
        </p:txBody>
      </p:sp>
    </p:spTree>
    <p:extLst>
      <p:ext uri="{BB962C8B-B14F-4D97-AF65-F5344CB8AC3E}">
        <p14:creationId xmlns:p14="http://schemas.microsoft.com/office/powerpoint/2010/main" xmlns="" val="124461811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700"/>
                            </p:stCondLst>
                            <p:childTnLst>
                              <p:par>
                                <p:cTn id="13" presetID="42" presetClass="entr" presetSubtype="0"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1000"/>
                                        <p:tgtEl>
                                          <p:spTgt spid="4">
                                            <p:txEl>
                                              <p:pRg st="0" end="0"/>
                                            </p:txEl>
                                          </p:spTgt>
                                        </p:tgtEl>
                                      </p:cBhvr>
                                    </p:animEffect>
                                    <p:anim calcmode="lin" valueType="num">
                                      <p:cBhvr>
                                        <p:cTn id="1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8">
                                            <p:txEl>
                                              <p:pRg st="0" end="0"/>
                                            </p:txEl>
                                          </p:spTgt>
                                        </p:tgtEl>
                                        <p:attrNameLst>
                                          <p:attrName>style.visibility</p:attrName>
                                        </p:attrNameLst>
                                      </p:cBhvr>
                                      <p:to>
                                        <p:strVal val="visible"/>
                                      </p:to>
                                    </p:set>
                                    <p:animEffect transition="in" filter="fade">
                                      <p:cBhvr>
                                        <p:cTn id="36" dur="500"/>
                                        <p:tgtEl>
                                          <p:spTgt spid="8">
                                            <p:txEl>
                                              <p:pRg st="0" end="0"/>
                                            </p:txEl>
                                          </p:spTgt>
                                        </p:tgtEl>
                                      </p:cBhvr>
                                    </p:animEffect>
                                    <p:anim calcmode="lin" valueType="num">
                                      <p:cBhvr>
                                        <p:cTn id="3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p:cTn id="38" dur="500" fill="hold"/>
                                        <p:tgtEl>
                                          <p:spTgt spid="8">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004839" cy="1154097"/>
          </a:xfrm>
        </p:spPr>
        <p:txBody>
          <a:bodyPr>
            <a:noAutofit/>
          </a:bodyPr>
          <a:lstStyle/>
          <a:p>
            <a:r>
              <a:rPr lang="en-US" i="1" dirty="0" smtClean="0"/>
              <a:t>What happened to King Uzziah?</a:t>
            </a:r>
            <a:endParaRPr lang="en-US" i="1" dirty="0"/>
          </a:p>
        </p:txBody>
      </p:sp>
      <p:sp>
        <p:nvSpPr>
          <p:cNvPr id="3" name="Content Placeholder 2"/>
          <p:cNvSpPr>
            <a:spLocks noGrp="1"/>
          </p:cNvSpPr>
          <p:nvPr>
            <p:ph idx="1"/>
          </p:nvPr>
        </p:nvSpPr>
        <p:spPr>
          <a:xfrm>
            <a:off x="712317" y="2212210"/>
            <a:ext cx="6070193" cy="1381367"/>
          </a:xfrm>
        </p:spPr>
        <p:txBody>
          <a:bodyPr>
            <a:normAutofit fontScale="85000" lnSpcReduction="20000"/>
          </a:bodyPr>
          <a:lstStyle/>
          <a:p>
            <a:pPr marL="788670" indent="-742950">
              <a:buAutoNum type="arabicPeriod"/>
            </a:pPr>
            <a:r>
              <a:rPr lang="en-US" sz="3800" dirty="0" smtClean="0"/>
              <a:t>Change in attitude</a:t>
            </a:r>
          </a:p>
          <a:p>
            <a:pPr marL="788670" indent="-742950">
              <a:buAutoNum type="arabicPeriod"/>
            </a:pPr>
            <a:endParaRPr lang="en-US" sz="3200" dirty="0" smtClean="0"/>
          </a:p>
          <a:p>
            <a:pPr lvl="5"/>
            <a:r>
              <a:rPr lang="en-US" sz="3300" dirty="0" smtClean="0"/>
              <a:t> Grew proud (vs. 6)</a:t>
            </a:r>
            <a:endParaRPr lang="en-US" sz="2800" dirty="0" smtClean="0"/>
          </a:p>
        </p:txBody>
      </p:sp>
      <p:sp>
        <p:nvSpPr>
          <p:cNvPr id="4" name="TextBox 3"/>
          <p:cNvSpPr txBox="1"/>
          <p:nvPr/>
        </p:nvSpPr>
        <p:spPr>
          <a:xfrm>
            <a:off x="419100" y="1184261"/>
            <a:ext cx="4076700" cy="523220"/>
          </a:xfrm>
          <a:prstGeom prst="rect">
            <a:avLst/>
          </a:prstGeom>
          <a:noFill/>
        </p:spPr>
        <p:txBody>
          <a:bodyPr wrap="square" rtlCol="0">
            <a:spAutoFit/>
          </a:bodyPr>
          <a:lstStyle/>
          <a:p>
            <a:r>
              <a:rPr lang="en-US" sz="2800" dirty="0" smtClean="0"/>
              <a:t>2 Chronicles 26:16-23</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
        <p:nvSpPr>
          <p:cNvPr id="9" name="TextBox 8"/>
          <p:cNvSpPr txBox="1"/>
          <p:nvPr/>
        </p:nvSpPr>
        <p:spPr>
          <a:xfrm>
            <a:off x="694688" y="3805912"/>
            <a:ext cx="7602224" cy="954107"/>
          </a:xfrm>
          <a:prstGeom prst="rect">
            <a:avLst/>
          </a:prstGeom>
          <a:noFill/>
        </p:spPr>
        <p:txBody>
          <a:bodyPr wrap="square" rtlCol="0">
            <a:spAutoFit/>
          </a:bodyPr>
          <a:lstStyle/>
          <a:p>
            <a:r>
              <a:rPr lang="en-US" sz="2800" dirty="0" smtClean="0"/>
              <a:t>(Prov. 18:12)  “Before destruction man’s heart is haughty, but humility comes before honor.”</a:t>
            </a:r>
            <a:endParaRPr lang="en-US" sz="2800" dirty="0"/>
          </a:p>
        </p:txBody>
      </p:sp>
    </p:spTree>
    <p:extLst>
      <p:ext uri="{BB962C8B-B14F-4D97-AF65-F5344CB8AC3E}">
        <p14:creationId xmlns:p14="http://schemas.microsoft.com/office/powerpoint/2010/main" xmlns="" val="309132332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004839" cy="1154097"/>
          </a:xfrm>
        </p:spPr>
        <p:txBody>
          <a:bodyPr>
            <a:noAutofit/>
          </a:bodyPr>
          <a:lstStyle/>
          <a:p>
            <a:r>
              <a:rPr lang="en-US" i="1" dirty="0" smtClean="0"/>
              <a:t>What happened to King Uzziah?</a:t>
            </a:r>
            <a:endParaRPr lang="en-US" i="1" dirty="0"/>
          </a:p>
        </p:txBody>
      </p:sp>
      <p:sp>
        <p:nvSpPr>
          <p:cNvPr id="3" name="Content Placeholder 2"/>
          <p:cNvSpPr>
            <a:spLocks noGrp="1"/>
          </p:cNvSpPr>
          <p:nvPr>
            <p:ph idx="1"/>
          </p:nvPr>
        </p:nvSpPr>
        <p:spPr>
          <a:xfrm>
            <a:off x="712317" y="2212210"/>
            <a:ext cx="6070193" cy="2217802"/>
          </a:xfrm>
        </p:spPr>
        <p:txBody>
          <a:bodyPr>
            <a:normAutofit fontScale="85000" lnSpcReduction="20000"/>
          </a:bodyPr>
          <a:lstStyle/>
          <a:p>
            <a:pPr marL="788670" indent="-742950">
              <a:buAutoNum type="arabicPeriod"/>
            </a:pPr>
            <a:r>
              <a:rPr lang="en-US" sz="3800" dirty="0" smtClean="0"/>
              <a:t>Change in attitude</a:t>
            </a:r>
          </a:p>
          <a:p>
            <a:pPr marL="788670" indent="-742950">
              <a:buAutoNum type="arabicPeriod"/>
            </a:pPr>
            <a:endParaRPr lang="en-US" sz="3200" dirty="0" smtClean="0"/>
          </a:p>
          <a:p>
            <a:pPr lvl="5"/>
            <a:r>
              <a:rPr lang="en-US" sz="3300" dirty="0" smtClean="0"/>
              <a:t> Grew proud (vs. 6)</a:t>
            </a:r>
          </a:p>
          <a:p>
            <a:pPr lvl="5"/>
            <a:endParaRPr lang="en-US" sz="3300" dirty="0"/>
          </a:p>
          <a:p>
            <a:pPr lvl="5"/>
            <a:r>
              <a:rPr lang="en-US" sz="3300" dirty="0" smtClean="0"/>
              <a:t> Grew angry (vs. 19)</a:t>
            </a:r>
            <a:endParaRPr lang="en-US" sz="2800" dirty="0" smtClean="0"/>
          </a:p>
        </p:txBody>
      </p:sp>
      <p:sp>
        <p:nvSpPr>
          <p:cNvPr id="4" name="TextBox 3"/>
          <p:cNvSpPr txBox="1"/>
          <p:nvPr/>
        </p:nvSpPr>
        <p:spPr>
          <a:xfrm>
            <a:off x="419100" y="1184261"/>
            <a:ext cx="4076700" cy="523220"/>
          </a:xfrm>
          <a:prstGeom prst="rect">
            <a:avLst/>
          </a:prstGeom>
          <a:noFill/>
        </p:spPr>
        <p:txBody>
          <a:bodyPr wrap="square" rtlCol="0">
            <a:spAutoFit/>
          </a:bodyPr>
          <a:lstStyle/>
          <a:p>
            <a:r>
              <a:rPr lang="en-US" sz="2800" dirty="0" smtClean="0"/>
              <a:t>2 Chronicles 26:16-23</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
        <p:nvSpPr>
          <p:cNvPr id="6" name="TextBox 5"/>
          <p:cNvSpPr txBox="1"/>
          <p:nvPr/>
        </p:nvSpPr>
        <p:spPr>
          <a:xfrm>
            <a:off x="712317" y="4880922"/>
            <a:ext cx="8099037" cy="954107"/>
          </a:xfrm>
          <a:prstGeom prst="rect">
            <a:avLst/>
          </a:prstGeom>
          <a:noFill/>
        </p:spPr>
        <p:txBody>
          <a:bodyPr wrap="square" rtlCol="0">
            <a:spAutoFit/>
          </a:bodyPr>
          <a:lstStyle/>
          <a:p>
            <a:r>
              <a:rPr lang="en-US" sz="2800" dirty="0" smtClean="0"/>
              <a:t>(Prov. 15:18)  “A hot-tempered person stirs up conflict…”</a:t>
            </a:r>
            <a:endParaRPr lang="en-US" sz="2800" dirty="0"/>
          </a:p>
        </p:txBody>
      </p:sp>
    </p:spTree>
    <p:extLst>
      <p:ext uri="{BB962C8B-B14F-4D97-AF65-F5344CB8AC3E}">
        <p14:creationId xmlns:p14="http://schemas.microsoft.com/office/powerpoint/2010/main" xmlns="" val="352765086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fade">
                                      <p:cBhvr>
                                        <p:cTn id="14" dur="1000"/>
                                        <p:tgtEl>
                                          <p:spTgt spid="6">
                                            <p:txEl>
                                              <p:pRg st="0" end="0"/>
                                            </p:txEl>
                                          </p:spTgt>
                                        </p:tgtEl>
                                      </p:cBhvr>
                                    </p:animEffect>
                                    <p:anim calcmode="lin" valueType="num">
                                      <p:cBhvr>
                                        <p:cTn id="15"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004839" cy="1154097"/>
          </a:xfrm>
        </p:spPr>
        <p:txBody>
          <a:bodyPr>
            <a:noAutofit/>
          </a:bodyPr>
          <a:lstStyle/>
          <a:p>
            <a:r>
              <a:rPr lang="en-US" i="1" dirty="0" smtClean="0"/>
              <a:t>What happened to King Uzziah?</a:t>
            </a:r>
            <a:endParaRPr lang="en-US" i="1" dirty="0"/>
          </a:p>
        </p:txBody>
      </p:sp>
      <p:sp>
        <p:nvSpPr>
          <p:cNvPr id="3" name="Content Placeholder 2"/>
          <p:cNvSpPr>
            <a:spLocks noGrp="1"/>
          </p:cNvSpPr>
          <p:nvPr>
            <p:ph idx="1"/>
          </p:nvPr>
        </p:nvSpPr>
        <p:spPr>
          <a:xfrm>
            <a:off x="712317" y="2212210"/>
            <a:ext cx="6070193" cy="2279761"/>
          </a:xfrm>
        </p:spPr>
        <p:txBody>
          <a:bodyPr>
            <a:normAutofit fontScale="85000" lnSpcReduction="20000"/>
          </a:bodyPr>
          <a:lstStyle/>
          <a:p>
            <a:pPr marL="788670" indent="-742950">
              <a:buAutoNum type="arabicPeriod" startAt="2"/>
            </a:pPr>
            <a:r>
              <a:rPr lang="en-US" sz="3800" dirty="0" smtClean="0"/>
              <a:t>Change in status</a:t>
            </a:r>
          </a:p>
          <a:p>
            <a:pPr marL="788670" indent="-742950">
              <a:buAutoNum type="arabicPeriod"/>
            </a:pPr>
            <a:endParaRPr lang="en-US" sz="3200" dirty="0" smtClean="0"/>
          </a:p>
          <a:p>
            <a:pPr lvl="5"/>
            <a:r>
              <a:rPr lang="en-US" sz="3300" dirty="0" smtClean="0"/>
              <a:t> Prosperity to defeat</a:t>
            </a:r>
          </a:p>
          <a:p>
            <a:pPr lvl="5"/>
            <a:endParaRPr lang="en-US" sz="3300" dirty="0"/>
          </a:p>
          <a:p>
            <a:pPr lvl="5"/>
            <a:r>
              <a:rPr lang="en-US" sz="3300" dirty="0" smtClean="0"/>
              <a:t> Success to failure</a:t>
            </a:r>
            <a:endParaRPr lang="en-US" sz="2800" dirty="0" smtClean="0"/>
          </a:p>
        </p:txBody>
      </p:sp>
      <p:sp>
        <p:nvSpPr>
          <p:cNvPr id="4" name="TextBox 3"/>
          <p:cNvSpPr txBox="1"/>
          <p:nvPr/>
        </p:nvSpPr>
        <p:spPr>
          <a:xfrm>
            <a:off x="419100" y="1184261"/>
            <a:ext cx="4076700" cy="523220"/>
          </a:xfrm>
          <a:prstGeom prst="rect">
            <a:avLst/>
          </a:prstGeom>
          <a:noFill/>
        </p:spPr>
        <p:txBody>
          <a:bodyPr wrap="square" rtlCol="0">
            <a:spAutoFit/>
          </a:bodyPr>
          <a:lstStyle/>
          <a:p>
            <a:r>
              <a:rPr lang="en-US" sz="2800" dirty="0" smtClean="0"/>
              <a:t>2 Chronicles 26:16-23</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Tree>
    <p:extLst>
      <p:ext uri="{BB962C8B-B14F-4D97-AF65-F5344CB8AC3E}">
        <p14:creationId xmlns:p14="http://schemas.microsoft.com/office/powerpoint/2010/main" xmlns="" val="352765086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004839" cy="1154097"/>
          </a:xfrm>
        </p:spPr>
        <p:txBody>
          <a:bodyPr>
            <a:noAutofit/>
          </a:bodyPr>
          <a:lstStyle/>
          <a:p>
            <a:r>
              <a:rPr lang="en-US" dirty="0" smtClean="0"/>
              <a:t>Application</a:t>
            </a:r>
            <a:endParaRPr lang="en-US" dirty="0"/>
          </a:p>
        </p:txBody>
      </p:sp>
      <p:sp>
        <p:nvSpPr>
          <p:cNvPr id="3" name="Content Placeholder 2"/>
          <p:cNvSpPr>
            <a:spLocks noGrp="1"/>
          </p:cNvSpPr>
          <p:nvPr>
            <p:ph idx="1"/>
          </p:nvPr>
        </p:nvSpPr>
        <p:spPr>
          <a:xfrm>
            <a:off x="712317" y="2212211"/>
            <a:ext cx="8431683" cy="1712089"/>
          </a:xfrm>
        </p:spPr>
        <p:txBody>
          <a:bodyPr>
            <a:normAutofit/>
          </a:bodyPr>
          <a:lstStyle/>
          <a:p>
            <a:pPr marL="788670" indent="-742950">
              <a:buAutoNum type="arabicPeriod"/>
            </a:pPr>
            <a:r>
              <a:rPr lang="en-US" sz="3200" dirty="0" smtClean="0"/>
              <a:t>Success comes from God</a:t>
            </a:r>
          </a:p>
          <a:p>
            <a:pPr lvl="5"/>
            <a:r>
              <a:rPr lang="en-US" sz="3300" dirty="0" smtClean="0"/>
              <a:t> </a:t>
            </a:r>
            <a:r>
              <a:rPr lang="en-US" sz="2800" dirty="0" smtClean="0"/>
              <a:t>Will last as we seek the Lord</a:t>
            </a:r>
          </a:p>
          <a:p>
            <a:pPr marL="1188720" lvl="5" indent="0">
              <a:buNone/>
            </a:pPr>
            <a:endParaRPr lang="en-US" sz="2800" dirty="0"/>
          </a:p>
        </p:txBody>
      </p:sp>
      <p:sp>
        <p:nvSpPr>
          <p:cNvPr id="4" name="TextBox 3"/>
          <p:cNvSpPr txBox="1"/>
          <p:nvPr/>
        </p:nvSpPr>
        <p:spPr>
          <a:xfrm>
            <a:off x="419099" y="1184261"/>
            <a:ext cx="6146617" cy="523220"/>
          </a:xfrm>
          <a:prstGeom prst="rect">
            <a:avLst/>
          </a:prstGeom>
          <a:noFill/>
        </p:spPr>
        <p:txBody>
          <a:bodyPr wrap="square" rtlCol="0">
            <a:spAutoFit/>
          </a:bodyPr>
          <a:lstStyle/>
          <a:p>
            <a:r>
              <a:rPr lang="en-US" sz="2800" dirty="0" smtClean="0"/>
              <a:t>At East End we must remember:</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
        <p:nvSpPr>
          <p:cNvPr id="7" name="Rectangle 6"/>
          <p:cNvSpPr/>
          <p:nvPr/>
        </p:nvSpPr>
        <p:spPr>
          <a:xfrm>
            <a:off x="712318" y="3895202"/>
            <a:ext cx="7711622" cy="1384995"/>
          </a:xfrm>
          <a:prstGeom prst="rect">
            <a:avLst/>
          </a:prstGeom>
        </p:spPr>
        <p:txBody>
          <a:bodyPr wrap="square">
            <a:spAutoFit/>
          </a:bodyPr>
          <a:lstStyle/>
          <a:p>
            <a:r>
              <a:rPr lang="en-US" sz="2800" dirty="0"/>
              <a:t>(Eph. 6:13)  “Therefore take up the whole armor of God, that you may be able to withstand in the evil day, and having done all, to stand firm” </a:t>
            </a:r>
          </a:p>
        </p:txBody>
      </p:sp>
    </p:spTree>
    <p:extLst>
      <p:ext uri="{BB962C8B-B14F-4D97-AF65-F5344CB8AC3E}">
        <p14:creationId xmlns:p14="http://schemas.microsoft.com/office/powerpoint/2010/main" xmlns="" val="301074502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1"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1000"/>
                                        <p:tgtEl>
                                          <p:spTgt spid="4">
                                            <p:txEl>
                                              <p:pRg st="0" end="0"/>
                                            </p:txEl>
                                          </p:spTgt>
                                        </p:tgtEl>
                                      </p:cBhvr>
                                    </p:animEffect>
                                    <p:anim calcmode="lin" valueType="num">
                                      <p:cBhvr>
                                        <p:cTn id="16"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fade">
                                      <p:cBhvr>
                                        <p:cTn id="22" dur="1000"/>
                                        <p:tgtEl>
                                          <p:spTgt spid="3">
                                            <p:txEl>
                                              <p:pRg st="0" end="0"/>
                                            </p:txEl>
                                          </p:spTgt>
                                        </p:tgtEl>
                                      </p:cBhvr>
                                    </p:animEffect>
                                    <p:anim calcmode="lin" valueType="num">
                                      <p:cBhvr>
                                        <p:cTn id="2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1" end="1"/>
                                            </p:txEl>
                                          </p:spTgt>
                                        </p:tgtEl>
                                        <p:attrNameLst>
                                          <p:attrName>style.visibility</p:attrName>
                                        </p:attrNameLst>
                                      </p:cBhvr>
                                      <p:to>
                                        <p:strVal val="visible"/>
                                      </p:to>
                                    </p:set>
                                    <p:animEffect transition="in" filter="fade">
                                      <p:cBhvr>
                                        <p:cTn id="29" dur="1000"/>
                                        <p:tgtEl>
                                          <p:spTgt spid="3">
                                            <p:txEl>
                                              <p:pRg st="1" end="1"/>
                                            </p:txEl>
                                          </p:spTgt>
                                        </p:tgtEl>
                                      </p:cBhvr>
                                    </p:animEffect>
                                    <p:anim calcmode="lin" valueType="num">
                                      <p:cBhvr>
                                        <p:cTn id="3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7">
                                            <p:txEl>
                                              <p:pRg st="0" end="0"/>
                                            </p:txEl>
                                          </p:spTgt>
                                        </p:tgtEl>
                                        <p:attrNameLst>
                                          <p:attrName>style.visibility</p:attrName>
                                        </p:attrNameLst>
                                      </p:cBhvr>
                                      <p:to>
                                        <p:strVal val="visible"/>
                                      </p:to>
                                    </p:set>
                                    <p:animEffect transition="in" filter="fade">
                                      <p:cBhvr>
                                        <p:cTn id="36" dur="1000"/>
                                        <p:tgtEl>
                                          <p:spTgt spid="7">
                                            <p:txEl>
                                              <p:pRg st="0" end="0"/>
                                            </p:txEl>
                                          </p:spTgt>
                                        </p:tgtEl>
                                      </p:cBhvr>
                                    </p:animEffect>
                                    <p:anim calcmode="lin" valueType="num">
                                      <p:cBhvr>
                                        <p:cTn id="37"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0"/>
            <a:ext cx="8004839" cy="1154097"/>
          </a:xfrm>
        </p:spPr>
        <p:txBody>
          <a:bodyPr>
            <a:noAutofit/>
          </a:bodyPr>
          <a:lstStyle/>
          <a:p>
            <a:r>
              <a:rPr lang="en-US" dirty="0" smtClean="0"/>
              <a:t>Application</a:t>
            </a:r>
            <a:endParaRPr lang="en-US" dirty="0"/>
          </a:p>
        </p:txBody>
      </p:sp>
      <p:sp>
        <p:nvSpPr>
          <p:cNvPr id="3" name="Content Placeholder 2"/>
          <p:cNvSpPr>
            <a:spLocks noGrp="1"/>
          </p:cNvSpPr>
          <p:nvPr>
            <p:ph idx="1"/>
          </p:nvPr>
        </p:nvSpPr>
        <p:spPr>
          <a:xfrm>
            <a:off x="712317" y="2212211"/>
            <a:ext cx="8431683" cy="1712089"/>
          </a:xfrm>
        </p:spPr>
        <p:txBody>
          <a:bodyPr>
            <a:normAutofit/>
          </a:bodyPr>
          <a:lstStyle/>
          <a:p>
            <a:pPr marL="788670" indent="-742950">
              <a:buAutoNum type="arabicPeriod"/>
            </a:pPr>
            <a:r>
              <a:rPr lang="en-US" sz="3200" dirty="0" smtClean="0"/>
              <a:t>Success comes from God</a:t>
            </a:r>
          </a:p>
          <a:p>
            <a:pPr lvl="5"/>
            <a:r>
              <a:rPr lang="en-US" sz="3300" dirty="0" smtClean="0"/>
              <a:t> </a:t>
            </a:r>
            <a:r>
              <a:rPr lang="en-US" sz="2800" dirty="0" smtClean="0"/>
              <a:t>Will last as we seek the Lord</a:t>
            </a:r>
          </a:p>
          <a:p>
            <a:pPr marL="1188720" lvl="5" indent="0">
              <a:buNone/>
            </a:pPr>
            <a:endParaRPr lang="en-US" sz="2800" dirty="0"/>
          </a:p>
        </p:txBody>
      </p:sp>
      <p:sp>
        <p:nvSpPr>
          <p:cNvPr id="4" name="TextBox 3"/>
          <p:cNvSpPr txBox="1"/>
          <p:nvPr/>
        </p:nvSpPr>
        <p:spPr>
          <a:xfrm>
            <a:off x="419099" y="1184261"/>
            <a:ext cx="6146617" cy="523220"/>
          </a:xfrm>
          <a:prstGeom prst="rect">
            <a:avLst/>
          </a:prstGeom>
          <a:noFill/>
        </p:spPr>
        <p:txBody>
          <a:bodyPr wrap="square" rtlCol="0">
            <a:spAutoFit/>
          </a:bodyPr>
          <a:lstStyle/>
          <a:p>
            <a:r>
              <a:rPr lang="en-US" sz="2800" dirty="0" smtClean="0"/>
              <a:t>At East End we must remember:</a:t>
            </a:r>
            <a:endParaRPr lang="en-US" sz="2800" dirty="0"/>
          </a:p>
        </p:txBody>
      </p:sp>
      <p:pic>
        <p:nvPicPr>
          <p:cNvPr id="5" name="Picture 4" descr="Updated-Logo-2015.png"/>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656674" y="5703577"/>
            <a:ext cx="3154680" cy="906517"/>
          </a:xfrm>
          <a:prstGeom prst="rect">
            <a:avLst/>
          </a:prstGeom>
        </p:spPr>
      </p:pic>
      <p:sp>
        <p:nvSpPr>
          <p:cNvPr id="7" name="Rectangle 6"/>
          <p:cNvSpPr/>
          <p:nvPr/>
        </p:nvSpPr>
        <p:spPr>
          <a:xfrm>
            <a:off x="712318" y="3541580"/>
            <a:ext cx="7711622" cy="2246769"/>
          </a:xfrm>
          <a:prstGeom prst="rect">
            <a:avLst/>
          </a:prstGeom>
        </p:spPr>
        <p:txBody>
          <a:bodyPr wrap="square">
            <a:spAutoFit/>
          </a:bodyPr>
          <a:lstStyle/>
          <a:p>
            <a:r>
              <a:rPr lang="en-US" sz="2800" dirty="0"/>
              <a:t>(Eph. 6:</a:t>
            </a:r>
            <a:r>
              <a:rPr lang="en-US" sz="2800" dirty="0" smtClean="0"/>
              <a:t>12)  “For we do not wrestle against flesh and blood, but against the rulers, against the authorities, against the cosmic powers over this present darkness, against the spiritual forces of evil in the heavenly places.”</a:t>
            </a:r>
            <a:endParaRPr lang="en-US" sz="2800" dirty="0"/>
          </a:p>
        </p:txBody>
      </p:sp>
    </p:spTree>
    <p:extLst>
      <p:ext uri="{BB962C8B-B14F-4D97-AF65-F5344CB8AC3E}">
        <p14:creationId xmlns:p14="http://schemas.microsoft.com/office/powerpoint/2010/main" xmlns="" val="267135695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210</TotalTime>
  <Words>911</Words>
  <Application>Microsoft Office PowerPoint</Application>
  <PresentationFormat>On-screen Show (4:3)</PresentationFormat>
  <Paragraphs>141</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Perspective</vt:lpstr>
      <vt:lpstr>King Uzziah</vt:lpstr>
      <vt:lpstr>Who was King Uzziah?</vt:lpstr>
      <vt:lpstr>Who was King Uzziah?</vt:lpstr>
      <vt:lpstr>What happened to King Uzziah?</vt:lpstr>
      <vt:lpstr>What happened to King Uzziah?</vt:lpstr>
      <vt:lpstr>What happened to King Uzziah?</vt:lpstr>
      <vt:lpstr>What happened to King Uzziah?</vt:lpstr>
      <vt:lpstr>Application</vt:lpstr>
      <vt:lpstr>Application</vt:lpstr>
      <vt:lpstr>Application</vt:lpstr>
      <vt:lpstr>Application</vt:lpstr>
      <vt:lpstr>Application</vt:lpstr>
      <vt:lpstr>Application</vt:lpstr>
      <vt:lpstr>Application</vt:lpstr>
      <vt:lpstr>Bluegrass Region</vt:lpstr>
      <vt:lpstr>Application</vt:lpstr>
      <vt:lpstr>Application</vt:lpstr>
      <vt:lpstr>Application</vt:lpstr>
      <vt:lpstr>Application</vt:lpstr>
      <vt:lpstr>Application</vt:lpstr>
      <vt:lpstr>King Uzziah</vt:lpstr>
      <vt:lpstr>How am I saved?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King Uzziah</dc:title>
  <dc:creator>Sarah Shadburne</dc:creator>
  <cp:lastModifiedBy>EECOC</cp:lastModifiedBy>
  <cp:revision>19</cp:revision>
  <dcterms:created xsi:type="dcterms:W3CDTF">2016-07-21T18:06:50Z</dcterms:created>
  <dcterms:modified xsi:type="dcterms:W3CDTF">2016-07-24T13:20:11Z</dcterms:modified>
</cp:coreProperties>
</file>