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9" r:id="rId3"/>
    <p:sldId id="260" r:id="rId4"/>
    <p:sldId id="261" r:id="rId5"/>
    <p:sldId id="262" r:id="rId6"/>
    <p:sldId id="258"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444" y="-96"/>
      </p:cViewPr>
      <p:guideLst>
        <p:guide orient="horz" pos="2160"/>
        <p:guide pos="2880"/>
      </p:guideLst>
    </p:cSldViewPr>
  </p:slideViewPr>
  <p:notesTextViewPr>
    <p:cViewPr>
      <p:scale>
        <a:sx n="100" d="100"/>
        <a:sy n="100" d="100"/>
      </p:scale>
      <p:origin x="0" y="582"/>
    </p:cViewPr>
  </p:notesTextViewPr>
  <p:notesViewPr>
    <p:cSldViewPr snapToGrid="0" snapToObjects="1">
      <p:cViewPr varScale="1">
        <p:scale>
          <a:sx n="56" d="100"/>
          <a:sy n="56" d="100"/>
        </p:scale>
        <p:origin x="-168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627FC4-2F41-534E-8EB1-78951E9D1E92}" type="datetimeFigureOut">
              <a:rPr lang="en-US" smtClean="0"/>
              <a:pPr/>
              <a:t>4/3/2016</a:t>
            </a:fld>
            <a:endParaRPr lang="en-US"/>
          </a:p>
        </p:txBody>
      </p:sp>
      <p:sp>
        <p:nvSpPr>
          <p:cNvPr id="4" name="Slide Image Placeholder 3"/>
          <p:cNvSpPr>
            <a:spLocks noGrp="1" noRot="1" noChangeAspect="1"/>
          </p:cNvSpPr>
          <p:nvPr>
            <p:ph type="sldImg" idx="2"/>
          </p:nvPr>
        </p:nvSpPr>
        <p:spPr>
          <a:xfrm>
            <a:off x="1657019" y="75600"/>
            <a:ext cx="3589001" cy="2691751"/>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1419" y="2978699"/>
            <a:ext cx="6470595" cy="595739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5988400" y="457200"/>
            <a:ext cx="869600" cy="457200"/>
          </a:xfrm>
          <a:prstGeom prst="rect">
            <a:avLst/>
          </a:prstGeom>
        </p:spPr>
        <p:txBody>
          <a:bodyPr vert="horz" lIns="91440" tIns="45720" rIns="91440" bIns="45720" rtlCol="0" anchor="b"/>
          <a:lstStyle>
            <a:lvl1pPr algn="r">
              <a:defRPr sz="1200"/>
            </a:lvl1pPr>
          </a:lstStyle>
          <a:p>
            <a:fld id="{27421D2B-0A24-B545-A054-A35F4EB1EFB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eaLnBrk="1" hangingPunct="1">
              <a:spcBef>
                <a:spcPct val="0"/>
              </a:spcBef>
            </a:pPr>
            <a:r>
              <a:rPr lang="en-US" sz="1600" dirty="0" smtClean="0">
                <a:ea typeface="ＭＳ Ｐゴシック" pitchFamily="-100" charset="-128"/>
                <a:cs typeface="ＭＳ Ｐゴシック" pitchFamily="-100" charset="-128"/>
              </a:rPr>
              <a:t>The entire time I’ve been here, I’ve preached lessons to help meet the needs of the congregation, and just because we are going to be moving that isn’t changing.  This morning’s lesson deals with a very real very important need we have coming up.  A new evangelist needs to be hired, and although I will not be here to live with the consequences of the decision PEOPLE  LOVE VERY MUCH WILL – I care too much about your future in the Lord to leave this process up to chance.  We need to look to God’s word Together and consider what He says we should be looking for.</a:t>
            </a:r>
          </a:p>
          <a:p>
            <a:pPr eaLnBrk="1" hangingPunct="1">
              <a:spcBef>
                <a:spcPct val="0"/>
              </a:spcBef>
            </a:pPr>
            <a:endParaRPr lang="en-US" sz="1600" dirty="0" smtClean="0">
              <a:ea typeface="ＭＳ Ｐゴシック" pitchFamily="-100" charset="-128"/>
              <a:cs typeface="ＭＳ Ｐゴシック" pitchFamily="-100" charset="-128"/>
            </a:endParaRPr>
          </a:p>
          <a:p>
            <a:pPr eaLnBrk="1" hangingPunct="1">
              <a:spcBef>
                <a:spcPct val="0"/>
              </a:spcBef>
            </a:pPr>
            <a:r>
              <a:rPr lang="en-US" sz="1600" dirty="0" smtClean="0">
                <a:ea typeface="ＭＳ Ｐゴシック" pitchFamily="-100" charset="-128"/>
                <a:cs typeface="ＭＳ Ｐゴシック" pitchFamily="-100" charset="-128"/>
              </a:rPr>
              <a:t>We have to get past our pre-conceived expectations and </a:t>
            </a:r>
            <a:r>
              <a:rPr lang="en-US" sz="1600" b="1" u="sng" dirty="0" smtClean="0">
                <a:ea typeface="ＭＳ Ｐゴシック" pitchFamily="-100" charset="-128"/>
                <a:cs typeface="ＭＳ Ｐゴシック" pitchFamily="-100" charset="-128"/>
              </a:rPr>
              <a:t>dig into what God would have this man do.  Young or Old, Married or Single, White or Black.</a:t>
            </a:r>
          </a:p>
          <a:p>
            <a:pPr eaLnBrk="1" hangingPunct="1">
              <a:spcBef>
                <a:spcPct val="0"/>
              </a:spcBef>
            </a:pPr>
            <a:endParaRPr lang="en-US" sz="1600" dirty="0" smtClean="0">
              <a:ea typeface="ＭＳ Ｐゴシック" pitchFamily="-100" charset="-128"/>
              <a:cs typeface="ＭＳ Ｐゴシック" pitchFamily="-100" charset="-128"/>
            </a:endParaRPr>
          </a:p>
          <a:p>
            <a:pPr eaLnBrk="1" hangingPunct="1">
              <a:spcBef>
                <a:spcPct val="0"/>
              </a:spcBef>
            </a:pPr>
            <a:r>
              <a:rPr lang="en-US" sz="1600" dirty="0" smtClean="0">
                <a:ea typeface="ＭＳ Ｐゴシック" pitchFamily="-100" charset="-128"/>
                <a:cs typeface="ＭＳ Ｐゴシック" pitchFamily="-100" charset="-128"/>
              </a:rPr>
              <a:t>We need to see what God’s word says about him and his work, and our responsibility in making this decision together as a congregation.</a:t>
            </a:r>
          </a:p>
          <a:p>
            <a:endParaRPr lang="en-US" sz="1600" dirty="0"/>
          </a:p>
        </p:txBody>
      </p:sp>
      <p:sp>
        <p:nvSpPr>
          <p:cNvPr id="4" name="Slide Number Placeholder 3"/>
          <p:cNvSpPr>
            <a:spLocks noGrp="1"/>
          </p:cNvSpPr>
          <p:nvPr>
            <p:ph type="sldNum" sz="quarter" idx="10"/>
          </p:nvPr>
        </p:nvSpPr>
        <p:spPr/>
        <p:txBody>
          <a:bodyPr/>
          <a:lstStyle/>
          <a:p>
            <a:fld id="{27421D2B-0A24-B545-A054-A35F4EB1EFB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xfrm>
            <a:off x="1657350" y="76200"/>
            <a:ext cx="3589338" cy="2690813"/>
          </a:xfrm>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hangingPunct="1">
              <a:lnSpc>
                <a:spcPct val="80000"/>
              </a:lnSpc>
            </a:pPr>
            <a:r>
              <a:rPr lang="en-US" dirty="0" smtClean="0">
                <a:ea typeface="ＭＳ Ｐゴシック" pitchFamily="-100" charset="-128"/>
                <a:cs typeface="ＭＳ Ｐゴシック" pitchFamily="-100" charset="-128"/>
              </a:rPr>
              <a:t>It may be tempting to focus on personality or style.  It may be tempting to focus on age or family, but in the Bible it is Character that weighs in first. In the book of Acts we have examples of evangelist with the Eloquence and Education of </a:t>
            </a:r>
            <a:r>
              <a:rPr lang="en-US" dirty="0" err="1" smtClean="0">
                <a:ea typeface="ＭＳ Ｐゴシック" pitchFamily="-100" charset="-128"/>
                <a:cs typeface="ＭＳ Ｐゴシック" pitchFamily="-100" charset="-128"/>
              </a:rPr>
              <a:t>Apollos</a:t>
            </a:r>
            <a:r>
              <a:rPr lang="en-US" dirty="0" smtClean="0">
                <a:ea typeface="ＭＳ Ｐゴシック" pitchFamily="-100" charset="-128"/>
                <a:cs typeface="ＭＳ Ｐゴシック" pitchFamily="-100" charset="-128"/>
              </a:rPr>
              <a:t>, the Boldness of Stephen, Travels of a single man like Paul, and the Family of Philip – and each one bring their unique talents to the work.  But no matter what style or personality traits distinguish them, it is their Character that they share in Common.</a:t>
            </a:r>
          </a:p>
          <a:p>
            <a:pPr eaLnBrk="1" hangingPunct="1">
              <a:lnSpc>
                <a:spcPct val="80000"/>
              </a:lnSpc>
            </a:pPr>
            <a:endParaRPr lang="en-US" dirty="0" smtClean="0">
              <a:ea typeface="ＭＳ Ｐゴシック" pitchFamily="-100" charset="-128"/>
              <a:cs typeface="ＭＳ Ｐゴシック" pitchFamily="-100" charset="-128"/>
            </a:endParaRPr>
          </a:p>
          <a:p>
            <a:pPr eaLnBrk="1" hangingPunct="1">
              <a:lnSpc>
                <a:spcPct val="80000"/>
              </a:lnSpc>
            </a:pPr>
            <a:r>
              <a:rPr lang="en-US" dirty="0" smtClean="0">
                <a:ea typeface="ＭＳ Ｐゴシック" pitchFamily="-100" charset="-128"/>
                <a:cs typeface="ＭＳ Ｐゴシック" pitchFamily="-100" charset="-128"/>
              </a:rPr>
              <a:t>Paul describes this fundamental character to Timothy in 2 Tim. 2:2-26 and we need to begin there.</a:t>
            </a:r>
          </a:p>
          <a:p>
            <a:pPr eaLnBrk="1" hangingPunct="1">
              <a:lnSpc>
                <a:spcPct val="80000"/>
              </a:lnSpc>
            </a:pPr>
            <a:endParaRPr lang="en-US" dirty="0" smtClean="0">
              <a:ea typeface="ＭＳ Ｐゴシック" pitchFamily="-100" charset="-128"/>
              <a:cs typeface="ＭＳ Ｐゴシック" pitchFamily="-100" charset="-128"/>
            </a:endParaRPr>
          </a:p>
          <a:p>
            <a:pPr eaLnBrk="1" hangingPunct="1">
              <a:lnSpc>
                <a:spcPct val="80000"/>
              </a:lnSpc>
            </a:pPr>
            <a:r>
              <a:rPr lang="en-US" dirty="0" smtClean="0">
                <a:ea typeface="ＭＳ Ｐゴシック" pitchFamily="-100" charset="-128"/>
                <a:cs typeface="ＭＳ Ｐゴシック" pitchFamily="-100" charset="-128"/>
              </a:rPr>
              <a:t>SERVANT:  You can call him a servant, a minister, a preacher, an evangelist – but unless he see’s himself in this light the title will make no difference.  We are looking for someone who wants to serve – and not just serve us.  Notice that first and foremost he is the Lord’s Bondservant.  He is about the Lord’s business, and when that calls for him to lend a helping hand to his brothers and sisters – great.  But First and Foremost he is spreading the gospel, he is teaching the weak, he is studying with the lost.  He knows that God sees the way he works.  He knows that whether the brethren ever check in on him or not – He is accountable before God for the effort he puts forth in proclaiming the Word.</a:t>
            </a:r>
          </a:p>
          <a:p>
            <a:pPr eaLnBrk="1" hangingPunct="1">
              <a:lnSpc>
                <a:spcPct val="80000"/>
              </a:lnSpc>
            </a:pPr>
            <a:endParaRPr lang="en-US" dirty="0" smtClean="0">
              <a:ea typeface="ＭＳ Ｐゴシック" pitchFamily="-100" charset="-128"/>
              <a:cs typeface="ＭＳ Ｐゴシック" pitchFamily="-100" charset="-128"/>
            </a:endParaRPr>
          </a:p>
          <a:p>
            <a:pPr eaLnBrk="1" hangingPunct="1">
              <a:lnSpc>
                <a:spcPct val="80000"/>
              </a:lnSpc>
            </a:pPr>
            <a:r>
              <a:rPr lang="en-US" dirty="0" smtClean="0">
                <a:ea typeface="ＭＳ Ｐゴシック" pitchFamily="-100" charset="-128"/>
                <a:cs typeface="ＭＳ Ｐゴシック" pitchFamily="-100" charset="-128"/>
              </a:rPr>
              <a:t>NOT QUARRELSOME  -  You can’t have a guy who is looking to stir up a fight.  Certainly we do not back down from our stand for the truth, but it is KINDNESS, not hostility that defines this man’s character.  We need to consider this because there are some people who are only happy in conflict.  Some people are only happy when they are right in the middle of a mess.  An evangelist can’t be this way.  He is happiest when displaying the Kindness of Christ.</a:t>
            </a:r>
          </a:p>
          <a:p>
            <a:pPr eaLnBrk="1" hangingPunct="1">
              <a:lnSpc>
                <a:spcPct val="80000"/>
              </a:lnSpc>
            </a:pPr>
            <a:endParaRPr lang="en-US" dirty="0" smtClean="0">
              <a:ea typeface="ＭＳ Ｐゴシック" pitchFamily="-100" charset="-128"/>
              <a:cs typeface="ＭＳ Ｐゴシック" pitchFamily="-100" charset="-128"/>
            </a:endParaRPr>
          </a:p>
          <a:p>
            <a:pPr eaLnBrk="1" hangingPunct="1">
              <a:lnSpc>
                <a:spcPct val="80000"/>
              </a:lnSpc>
            </a:pPr>
            <a:r>
              <a:rPr lang="en-US" dirty="0" smtClean="0">
                <a:ea typeface="ＭＳ Ｐゴシック" pitchFamily="-100" charset="-128"/>
                <a:cs typeface="ＭＳ Ｐゴシック" pitchFamily="-100" charset="-128"/>
              </a:rPr>
              <a:t>ABLE TO TEACH – We’ve got men who can teach – but that doesn’t negate his responsibilities.  He must truly TEACH he must impart greater more accurate understanding to those he studies with.  He must have skill in not just sharing his opinion, but in explaining the TEXT of God’s Word.  He must be able to teach on those topics he is passionate about and those topics that may seem foreign to him.  Jesus was famous for His teaching, and this man should be imitating Jesus teaching methods and priorities.</a:t>
            </a:r>
          </a:p>
          <a:p>
            <a:pPr eaLnBrk="1" hangingPunct="1">
              <a:lnSpc>
                <a:spcPct val="80000"/>
              </a:lnSpc>
            </a:pPr>
            <a:endParaRPr lang="en-US" dirty="0" smtClean="0">
              <a:ea typeface="ＭＳ Ｐゴシック" pitchFamily="-100" charset="-128"/>
              <a:cs typeface="ＭＳ Ｐゴシック" pitchFamily="-100" charset="-128"/>
            </a:endParaRPr>
          </a:p>
          <a:p>
            <a:pPr eaLnBrk="1" hangingPunct="1">
              <a:lnSpc>
                <a:spcPct val="80000"/>
              </a:lnSpc>
            </a:pPr>
            <a:r>
              <a:rPr lang="en-US" dirty="0" smtClean="0">
                <a:ea typeface="ＭＳ Ｐゴシック" pitchFamily="-100" charset="-128"/>
                <a:cs typeface="ＭＳ Ｐゴシック" pitchFamily="-100" charset="-128"/>
              </a:rPr>
              <a:t>PATIENT WHEN WRONGED – How do you know if someone is patient when wronged?  You ask them how they have reacted in the past to false accusations, to misunderstandings, to attacks on their character.  This phrase is easy to read and hard to live.  A man who is patient when wronged won’t give up on a Bible study with the Lost just because he is taken advantage of.  A man who is patient when wronged won’t walk out on the Lord’s work when the going gets tough.  A man who is patient when wronged rest in the Lord’s justice and stays focused on what is truly important.  He is humble and wise in his dealings with others.  May God help ALL OF US to do better in this regard!!!!!</a:t>
            </a:r>
          </a:p>
          <a:p>
            <a:pPr eaLnBrk="1" hangingPunct="1">
              <a:lnSpc>
                <a:spcPct val="80000"/>
              </a:lnSpc>
            </a:pPr>
            <a:endParaRPr lang="en-US" dirty="0" smtClean="0">
              <a:ea typeface="ＭＳ Ｐゴシック" pitchFamily="-100" charset="-128"/>
              <a:cs typeface="ＭＳ Ｐゴシック" pitchFamily="-100" charset="-128"/>
            </a:endParaRPr>
          </a:p>
          <a:p>
            <a:pPr eaLnBrk="1" hangingPunct="1">
              <a:lnSpc>
                <a:spcPct val="80000"/>
              </a:lnSpc>
            </a:pPr>
            <a:r>
              <a:rPr lang="en-US" dirty="0" smtClean="0">
                <a:ea typeface="ＭＳ Ｐゴシック" pitchFamily="-100" charset="-128"/>
                <a:cs typeface="ＭＳ Ｐゴシック" pitchFamily="-100" charset="-128"/>
              </a:rPr>
              <a:t>Gentle Corrector – First let me emphasize that he is a corrector.  He doesn’t ignore things that he sees out of line.  He doesn’t refrain from </a:t>
            </a:r>
          </a:p>
          <a:p>
            <a:pPr eaLnBrk="1" hangingPunct="1">
              <a:lnSpc>
                <a:spcPct val="80000"/>
              </a:lnSpc>
            </a:pPr>
            <a:endParaRPr lang="en-US" dirty="0" smtClean="0">
              <a:ea typeface="ＭＳ Ｐゴシック" pitchFamily="-100" charset="-128"/>
              <a:cs typeface="ＭＳ Ｐゴシック" pitchFamily="-100" charset="-128"/>
            </a:endParaRPr>
          </a:p>
          <a:p>
            <a:pPr eaLnBrk="1" hangingPunct="1">
              <a:lnSpc>
                <a:spcPct val="80000"/>
              </a:lnSpc>
            </a:pPr>
            <a:endParaRPr lang="en-US" dirty="0" smtClean="0">
              <a:ea typeface="ＭＳ Ｐゴシック" pitchFamily="-100" charset="-128"/>
              <a:cs typeface="ＭＳ Ｐゴシック" pitchFamily="-100" charset="-128"/>
            </a:endParaRPr>
          </a:p>
          <a:p>
            <a:pPr eaLnBrk="1" hangingPunct="1">
              <a:lnSpc>
                <a:spcPct val="80000"/>
              </a:lnSpc>
            </a:pPr>
            <a:endParaRPr lang="en-US" dirty="0" smtClean="0">
              <a:ea typeface="ＭＳ Ｐゴシック" pitchFamily="-100" charset="-128"/>
              <a:cs typeface="ＭＳ Ｐゴシック" pitchFamily="-100" charset="-128"/>
            </a:endParaRPr>
          </a:p>
          <a:p>
            <a:pPr eaLnBrk="1" hangingPunct="1">
              <a:lnSpc>
                <a:spcPct val="80000"/>
              </a:lnSpc>
            </a:pPr>
            <a:endParaRPr lang="en-US" dirty="0" smtClean="0">
              <a:ea typeface="ＭＳ Ｐゴシック" pitchFamily="-100" charset="-128"/>
              <a:cs typeface="ＭＳ Ｐゴシック" pitchFamily="-100" charset="-128"/>
            </a:endParaRPr>
          </a:p>
        </p:txBody>
      </p:sp>
      <p:sp>
        <p:nvSpPr>
          <p:cNvPr id="17412" name="Slide Number Placeholder 3"/>
          <p:cNvSpPr>
            <a:spLocks noGrp="1"/>
          </p:cNvSpPr>
          <p:nvPr>
            <p:ph type="sldNum" sz="quarter" idx="5"/>
          </p:nvPr>
        </p:nvSpPr>
        <p:spPr bwMode="auto">
          <a:noFill/>
          <a:ln>
            <a:miter lim="800000"/>
            <a:headEnd/>
            <a:tailEnd/>
          </a:ln>
        </p:spPr>
        <p:txBody>
          <a:bodyPr/>
          <a:lstStyle/>
          <a:p>
            <a:fld id="{E8884A1E-2439-C04B-A58C-F3BCE83191C7}"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normAutofit/>
          </a:bodyPr>
          <a:lstStyle/>
          <a:p>
            <a:pPr eaLnBrk="1" hangingPunct="1">
              <a:spcBef>
                <a:spcPct val="0"/>
              </a:spcBef>
            </a:pPr>
            <a:r>
              <a:rPr lang="en-US" sz="1800" dirty="0" smtClean="0">
                <a:ea typeface="ＭＳ Ｐゴシック" pitchFamily="-100" charset="-128"/>
                <a:cs typeface="ＭＳ Ｐゴシック" pitchFamily="-100" charset="-128"/>
              </a:rPr>
              <a:t>Does The Work of An Evangelist - 2 Timothy 4:5 (1, 2, Tim. &amp; Titus)</a:t>
            </a:r>
          </a:p>
          <a:p>
            <a:pPr eaLnBrk="1" hangingPunct="1">
              <a:spcBef>
                <a:spcPct val="0"/>
              </a:spcBef>
            </a:pPr>
            <a:endParaRPr lang="en-US" sz="1800" dirty="0" smtClean="0">
              <a:ea typeface="ＭＳ Ｐゴシック" pitchFamily="-100" charset="-128"/>
              <a:cs typeface="ＭＳ Ｐゴシック" pitchFamily="-100" charset="-128"/>
            </a:endParaRPr>
          </a:p>
          <a:p>
            <a:pPr eaLnBrk="1" hangingPunct="1">
              <a:spcBef>
                <a:spcPct val="0"/>
              </a:spcBef>
            </a:pPr>
            <a:r>
              <a:rPr lang="en-US" sz="1800" dirty="0" smtClean="0">
                <a:ea typeface="ＭＳ Ｐゴシック" pitchFamily="-100" charset="-128"/>
                <a:cs typeface="ＭＳ Ｐゴシック" pitchFamily="-100" charset="-128"/>
              </a:rPr>
              <a:t>I would encourage every member to read these three books and make a list of the traits that stand out as important for a gospel preacher to possess.  There is more than we can cover in a single lesson, but I want to at least hit some of the high-points and share a few things off of my list that we all need to consider when looking for a new evangelist.</a:t>
            </a:r>
          </a:p>
          <a:p>
            <a:pPr eaLnBrk="1" hangingPunct="1">
              <a:spcBef>
                <a:spcPct val="0"/>
              </a:spcBef>
            </a:pPr>
            <a:endParaRPr lang="en-US" sz="1800" dirty="0" smtClean="0">
              <a:ea typeface="ＭＳ Ｐゴシック" pitchFamily="-100" charset="-128"/>
              <a:cs typeface="ＭＳ Ｐゴシック" pitchFamily="-100" charset="-128"/>
            </a:endParaRPr>
          </a:p>
        </p:txBody>
      </p:sp>
      <p:sp>
        <p:nvSpPr>
          <p:cNvPr id="19460" name="Slide Number Placeholder 3"/>
          <p:cNvSpPr>
            <a:spLocks noGrp="1"/>
          </p:cNvSpPr>
          <p:nvPr>
            <p:ph type="sldNum" sz="quarter" idx="5"/>
          </p:nvPr>
        </p:nvSpPr>
        <p:spPr bwMode="auto">
          <a:noFill/>
          <a:ln>
            <a:miter lim="800000"/>
            <a:headEnd/>
            <a:tailEnd/>
          </a:ln>
        </p:spPr>
        <p:txBody>
          <a:bodyPr/>
          <a:lstStyle/>
          <a:p>
            <a:fld id="{00FC72C0-937E-0549-BF2A-C7B7A8BE91B6}"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normAutofit/>
          </a:bodyPr>
          <a:lstStyle/>
          <a:p>
            <a:pPr eaLnBrk="1" hangingPunct="1">
              <a:spcBef>
                <a:spcPct val="0"/>
              </a:spcBef>
            </a:pPr>
            <a:r>
              <a:rPr lang="en-US" sz="1800" dirty="0" smtClean="0">
                <a:ea typeface="ＭＳ Ｐゴシック" pitchFamily="-100" charset="-128"/>
                <a:cs typeface="ＭＳ Ｐゴシック" pitchFamily="-100" charset="-128"/>
              </a:rPr>
              <a:t>Whether Paul is emphasizing for his audience to be imitators of himself and Christ or he is just teaching the young men the importance of their example, we can hardly overestimate the value of </a:t>
            </a:r>
            <a:r>
              <a:rPr lang="en-US" sz="1800" dirty="0" err="1" smtClean="0">
                <a:ea typeface="ＭＳ Ｐゴシック" pitchFamily="-100" charset="-128"/>
                <a:cs typeface="ＭＳ Ｐゴシック" pitchFamily="-100" charset="-128"/>
              </a:rPr>
              <a:t>thiis</a:t>
            </a:r>
            <a:r>
              <a:rPr lang="en-US" sz="1800" dirty="0" smtClean="0">
                <a:ea typeface="ＭＳ Ｐゴシック" pitchFamily="-100" charset="-128"/>
                <a:cs typeface="ＭＳ Ｐゴシック" pitchFamily="-100" charset="-128"/>
              </a:rPr>
              <a:t> trait.  If people cant see that this guy is  the real deal, then all the theology in the world wont get through. </a:t>
            </a:r>
          </a:p>
        </p:txBody>
      </p:sp>
      <p:sp>
        <p:nvSpPr>
          <p:cNvPr id="21508" name="Slide Number Placeholder 3"/>
          <p:cNvSpPr>
            <a:spLocks noGrp="1"/>
          </p:cNvSpPr>
          <p:nvPr>
            <p:ph type="sldNum" sz="quarter" idx="5"/>
          </p:nvPr>
        </p:nvSpPr>
        <p:spPr bwMode="auto">
          <a:noFill/>
          <a:ln>
            <a:miter lim="800000"/>
            <a:headEnd/>
            <a:tailEnd/>
          </a:ln>
        </p:spPr>
        <p:txBody>
          <a:bodyPr/>
          <a:lstStyle/>
          <a:p>
            <a:fld id="{7C8E45D5-0461-8743-BF41-008FB1328E0D}"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normAutofit/>
          </a:bodyPr>
          <a:lstStyle/>
          <a:p>
            <a:pPr eaLnBrk="1" hangingPunct="1">
              <a:spcBef>
                <a:spcPct val="0"/>
              </a:spcBef>
            </a:pPr>
            <a:r>
              <a:rPr lang="en-US" sz="1800" dirty="0" smtClean="0">
                <a:ea typeface="ＭＳ Ｐゴシック" pitchFamily="-100" charset="-128"/>
                <a:cs typeface="ＭＳ Ｐゴシック" pitchFamily="-100" charset="-128"/>
              </a:rPr>
              <a:t>Fruit:  This is why it is important to not just listen to His lesson, but to look at his resume, his outlines, his past work – to really get a feel for the kind of edification he strives to provide.</a:t>
            </a:r>
          </a:p>
        </p:txBody>
      </p:sp>
      <p:sp>
        <p:nvSpPr>
          <p:cNvPr id="23556" name="Slide Number Placeholder 3"/>
          <p:cNvSpPr>
            <a:spLocks noGrp="1"/>
          </p:cNvSpPr>
          <p:nvPr>
            <p:ph type="sldNum" sz="quarter" idx="5"/>
          </p:nvPr>
        </p:nvSpPr>
        <p:spPr bwMode="auto">
          <a:noFill/>
          <a:ln>
            <a:miter lim="800000"/>
            <a:headEnd/>
            <a:tailEnd/>
          </a:ln>
        </p:spPr>
        <p:txBody>
          <a:bodyPr/>
          <a:lstStyle/>
          <a:p>
            <a:fld id="{61A1ECB0-EB29-A046-9036-6B68E5AC2120}"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421D2B-0A24-B545-A054-A35F4EB1EFBC}"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4/3/2016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4/3/2016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4/3/2016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4/3/2016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7"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Lst>
      </p:bldP>
    </p:bldLst>
  </p:timing>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ctr"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ctr"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ctr"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ctr"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ctr"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InOutSeason.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pPr eaLnBrk="1" hangingPunct="1"/>
            <a:r>
              <a:rPr lang="en-US" sz="4000" i="1" dirty="0" smtClean="0">
                <a:latin typeface="Tahoma" pitchFamily="-100" charset="0"/>
                <a:ea typeface="ＭＳ Ｐゴシック" pitchFamily="-100" charset="-128"/>
              </a:rPr>
              <a:t>Examining His Character</a:t>
            </a:r>
          </a:p>
        </p:txBody>
      </p:sp>
      <p:sp>
        <p:nvSpPr>
          <p:cNvPr id="16387" name="Content Placeholder 2"/>
          <p:cNvSpPr>
            <a:spLocks noGrp="1"/>
          </p:cNvSpPr>
          <p:nvPr>
            <p:ph idx="1"/>
          </p:nvPr>
        </p:nvSpPr>
        <p:spPr>
          <a:xfrm>
            <a:off x="59907" y="1600200"/>
            <a:ext cx="8892413" cy="4893857"/>
          </a:xfrm>
        </p:spPr>
        <p:txBody>
          <a:bodyPr>
            <a:normAutofit/>
          </a:bodyPr>
          <a:lstStyle/>
          <a:p>
            <a:pPr eaLnBrk="1" hangingPunct="1"/>
            <a:r>
              <a:rPr lang="en-US" b="1" dirty="0" smtClean="0">
                <a:latin typeface="Tahoma" pitchFamily="-100" charset="0"/>
                <a:ea typeface="ＭＳ Ｐゴシック" pitchFamily="-100" charset="-128"/>
              </a:rPr>
              <a:t>Many Different Styles &amp; Personalities, </a:t>
            </a:r>
            <a:br>
              <a:rPr lang="en-US" b="1" dirty="0" smtClean="0">
                <a:latin typeface="Tahoma" pitchFamily="-100" charset="0"/>
                <a:ea typeface="ＭＳ Ｐゴシック" pitchFamily="-100" charset="-128"/>
              </a:rPr>
            </a:br>
            <a:r>
              <a:rPr lang="en-US" b="1" dirty="0" smtClean="0">
                <a:latin typeface="Tahoma" pitchFamily="-100" charset="0"/>
                <a:ea typeface="ＭＳ Ｐゴシック" pitchFamily="-100" charset="-128"/>
              </a:rPr>
              <a:t>But Many Common Traits</a:t>
            </a:r>
          </a:p>
          <a:p>
            <a:pPr eaLnBrk="1" hangingPunct="1"/>
            <a:r>
              <a:rPr lang="en-US" dirty="0" smtClean="0">
                <a:latin typeface="Tahoma" pitchFamily="-100" charset="0"/>
                <a:ea typeface="ＭＳ Ｐゴシック" pitchFamily="-100" charset="-128"/>
              </a:rPr>
              <a:t>Sees Himself As The Lord’s Bond-Servant</a:t>
            </a:r>
          </a:p>
          <a:p>
            <a:pPr eaLnBrk="1" hangingPunct="1"/>
            <a:r>
              <a:rPr lang="en-US" dirty="0" smtClean="0">
                <a:latin typeface="Tahoma" pitchFamily="-100" charset="0"/>
                <a:ea typeface="ＭＳ Ｐゴシック" pitchFamily="-100" charset="-128"/>
              </a:rPr>
              <a:t>Not Quarrelsome, But Kind To All</a:t>
            </a:r>
          </a:p>
          <a:p>
            <a:pPr eaLnBrk="1" hangingPunct="1"/>
            <a:r>
              <a:rPr lang="en-US" dirty="0" smtClean="0">
                <a:latin typeface="Tahoma" pitchFamily="-100" charset="0"/>
                <a:ea typeface="ＭＳ Ｐゴシック" pitchFamily="-100" charset="-128"/>
              </a:rPr>
              <a:t>Able To Teach</a:t>
            </a:r>
          </a:p>
          <a:p>
            <a:pPr eaLnBrk="1" hangingPunct="1"/>
            <a:r>
              <a:rPr lang="en-US" dirty="0" smtClean="0">
                <a:latin typeface="Tahoma" pitchFamily="-100" charset="0"/>
                <a:ea typeface="ＭＳ Ｐゴシック" pitchFamily="-100" charset="-128"/>
              </a:rPr>
              <a:t>Patient When Wronged</a:t>
            </a:r>
          </a:p>
          <a:p>
            <a:pPr eaLnBrk="1" hangingPunct="1"/>
            <a:r>
              <a:rPr lang="en-US" dirty="0" smtClean="0">
                <a:latin typeface="Tahoma" pitchFamily="-100" charset="0"/>
                <a:ea typeface="ＭＳ Ｐゴシック" pitchFamily="-100" charset="-128"/>
              </a:rPr>
              <a:t>Gentle Corrector</a:t>
            </a:r>
          </a:p>
          <a:p>
            <a:pPr lvl="1" eaLnBrk="1" hangingPunct="1"/>
            <a:r>
              <a:rPr lang="en-US" dirty="0" smtClean="0">
                <a:latin typeface="Tahoma" pitchFamily="-100" charset="0"/>
                <a:ea typeface="ＭＳ Ｐゴシック" pitchFamily="-100" charset="-128"/>
              </a:rPr>
              <a:t>1 Timothy 5:1-2</a:t>
            </a:r>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1325562"/>
          </a:xfrm>
        </p:spPr>
        <p:txBody>
          <a:bodyPr>
            <a:normAutofit/>
          </a:bodyPr>
          <a:lstStyle/>
          <a:p>
            <a:pPr eaLnBrk="1" hangingPunct="1"/>
            <a:r>
              <a:rPr lang="en-US" i="1" dirty="0" smtClean="0">
                <a:latin typeface="Tahoma" pitchFamily="-100" charset="0"/>
                <a:ea typeface="ＭＳ Ｐゴシック" pitchFamily="-100" charset="-128"/>
              </a:rPr>
              <a:t>Examining His Work</a:t>
            </a:r>
          </a:p>
        </p:txBody>
      </p:sp>
      <p:sp>
        <p:nvSpPr>
          <p:cNvPr id="18435" name="Content Placeholder 2"/>
          <p:cNvSpPr>
            <a:spLocks noGrp="1"/>
          </p:cNvSpPr>
          <p:nvPr>
            <p:ph idx="1"/>
          </p:nvPr>
        </p:nvSpPr>
        <p:spPr>
          <a:xfrm>
            <a:off x="361360" y="1600200"/>
            <a:ext cx="8229600" cy="4525963"/>
          </a:xfrm>
        </p:spPr>
        <p:txBody>
          <a:bodyPr/>
          <a:lstStyle/>
          <a:p>
            <a:pPr eaLnBrk="1" hangingPunct="1"/>
            <a:r>
              <a:rPr lang="en-US" b="1" dirty="0" smtClean="0">
                <a:latin typeface="Tahoma" pitchFamily="-100" charset="0"/>
                <a:ea typeface="ＭＳ Ｐゴシック" pitchFamily="-100" charset="-128"/>
              </a:rPr>
              <a:t>Preaches With Pure Motives</a:t>
            </a:r>
          </a:p>
          <a:p>
            <a:pPr lvl="1" eaLnBrk="1" hangingPunct="1"/>
            <a:r>
              <a:rPr lang="en-US" dirty="0" smtClean="0">
                <a:latin typeface="Tahoma" pitchFamily="-100" charset="0"/>
                <a:ea typeface="ＭＳ Ｐゴシック" pitchFamily="-100" charset="-128"/>
              </a:rPr>
              <a:t>Philippians 1:15-17, Galatians 1:9-10</a:t>
            </a:r>
          </a:p>
          <a:p>
            <a:pPr eaLnBrk="1" hangingPunct="1"/>
            <a:r>
              <a:rPr lang="en-US" b="1" dirty="0" smtClean="0">
                <a:latin typeface="Tahoma" pitchFamily="-100" charset="0"/>
                <a:ea typeface="ＭＳ Ｐゴシック" pitchFamily="-100" charset="-128"/>
              </a:rPr>
              <a:t>Committed To The Truth</a:t>
            </a:r>
          </a:p>
          <a:p>
            <a:pPr lvl="1" eaLnBrk="1" hangingPunct="1"/>
            <a:r>
              <a:rPr lang="en-US" dirty="0" smtClean="0">
                <a:latin typeface="Tahoma" pitchFamily="-100" charset="0"/>
                <a:ea typeface="ＭＳ Ｐゴシック" pitchFamily="-100" charset="-128"/>
              </a:rPr>
              <a:t>2 Timothy 2:15</a:t>
            </a:r>
          </a:p>
          <a:p>
            <a:pPr eaLnBrk="1" hangingPunct="1"/>
            <a:r>
              <a:rPr lang="en-US" b="1" dirty="0" smtClean="0">
                <a:latin typeface="Tahoma" pitchFamily="-100" charset="0"/>
                <a:ea typeface="ＭＳ Ｐゴシック" pitchFamily="-100" charset="-128"/>
              </a:rPr>
              <a:t>Loves The Lost &amp; The Saved</a:t>
            </a:r>
          </a:p>
          <a:p>
            <a:pPr lvl="1" eaLnBrk="1" hangingPunct="1"/>
            <a:r>
              <a:rPr lang="en-US" dirty="0" smtClean="0">
                <a:latin typeface="Tahoma" pitchFamily="-100" charset="0"/>
                <a:ea typeface="ＭＳ Ｐゴシック" pitchFamily="-100" charset="-128"/>
              </a:rPr>
              <a:t>Titus 3:3-8</a:t>
            </a:r>
          </a:p>
          <a:p>
            <a:pPr eaLnBrk="1" hangingPunct="1"/>
            <a:r>
              <a:rPr lang="en-US" b="1" dirty="0" smtClean="0">
                <a:latin typeface="Tahoma" pitchFamily="-100" charset="0"/>
                <a:ea typeface="ＭＳ Ｐゴシック" pitchFamily="-100" charset="-128"/>
              </a:rPr>
              <a:t>Puts Substance Over Style</a:t>
            </a:r>
          </a:p>
          <a:p>
            <a:pPr lvl="1" eaLnBrk="1" hangingPunct="1"/>
            <a:r>
              <a:rPr lang="en-US" dirty="0" smtClean="0">
                <a:latin typeface="Tahoma" pitchFamily="-100" charset="0"/>
                <a:ea typeface="ＭＳ Ｐゴシック" pitchFamily="-100" charset="-128"/>
              </a:rPr>
              <a:t>1 Corinthians 2:1-4</a:t>
            </a:r>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eaLnBrk="1" hangingPunct="1"/>
            <a:r>
              <a:rPr lang="en-US" sz="4000" i="1" dirty="0" smtClean="0">
                <a:latin typeface="Tahoma" pitchFamily="-100" charset="0"/>
                <a:ea typeface="ＭＳ Ｐゴシック" pitchFamily="-100" charset="-128"/>
              </a:rPr>
              <a:t>Examining His Work</a:t>
            </a:r>
          </a:p>
        </p:txBody>
      </p:sp>
      <p:sp>
        <p:nvSpPr>
          <p:cNvPr id="20483" name="Content Placeholder 2"/>
          <p:cNvSpPr>
            <a:spLocks noGrp="1"/>
          </p:cNvSpPr>
          <p:nvPr>
            <p:ph idx="1"/>
          </p:nvPr>
        </p:nvSpPr>
        <p:spPr>
          <a:xfrm>
            <a:off x="385320" y="1600200"/>
            <a:ext cx="8229600" cy="4525963"/>
          </a:xfrm>
        </p:spPr>
        <p:txBody>
          <a:bodyPr/>
          <a:lstStyle/>
          <a:p>
            <a:pPr eaLnBrk="1" hangingPunct="1"/>
            <a:r>
              <a:rPr lang="en-US" b="1" dirty="0" smtClean="0">
                <a:latin typeface="Tahoma" pitchFamily="-100" charset="0"/>
                <a:ea typeface="ＭＳ Ｐゴシック" pitchFamily="-100" charset="-128"/>
              </a:rPr>
              <a:t>Seeks To Connect With His Audience</a:t>
            </a:r>
          </a:p>
          <a:p>
            <a:pPr lvl="1" eaLnBrk="1" hangingPunct="1"/>
            <a:r>
              <a:rPr lang="en-US" dirty="0" smtClean="0">
                <a:latin typeface="Tahoma" pitchFamily="-100" charset="0"/>
                <a:ea typeface="ＭＳ Ｐゴシック" pitchFamily="-100" charset="-128"/>
              </a:rPr>
              <a:t>1 Corinthians 9:20</a:t>
            </a:r>
          </a:p>
          <a:p>
            <a:pPr eaLnBrk="1" hangingPunct="1"/>
            <a:r>
              <a:rPr lang="en-US" b="1" dirty="0" smtClean="0">
                <a:latin typeface="Tahoma" pitchFamily="-100" charset="0"/>
                <a:ea typeface="ＭＳ Ｐゴシック" pitchFamily="-100" charset="-128"/>
              </a:rPr>
              <a:t>Aims To Help The Church Progress</a:t>
            </a:r>
          </a:p>
          <a:p>
            <a:pPr lvl="1" eaLnBrk="1" hangingPunct="1"/>
            <a:r>
              <a:rPr lang="en-US" dirty="0" smtClean="0">
                <a:latin typeface="Tahoma" pitchFamily="-100" charset="0"/>
                <a:ea typeface="ＭＳ Ｐゴシック" pitchFamily="-100" charset="-128"/>
              </a:rPr>
              <a:t>1 Corinthians 3:6, 1 Timothy 1:5</a:t>
            </a:r>
          </a:p>
          <a:p>
            <a:pPr eaLnBrk="1" hangingPunct="1"/>
            <a:r>
              <a:rPr lang="en-US" b="1" dirty="0" smtClean="0">
                <a:latin typeface="Tahoma" pitchFamily="-100" charset="0"/>
                <a:ea typeface="ＭＳ Ｐゴシック" pitchFamily="-100" charset="-128"/>
              </a:rPr>
              <a:t>Leads By His Example</a:t>
            </a:r>
          </a:p>
          <a:p>
            <a:pPr lvl="1" eaLnBrk="1" hangingPunct="1"/>
            <a:r>
              <a:rPr lang="en-US" dirty="0" smtClean="0">
                <a:latin typeface="Tahoma" pitchFamily="-100" charset="0"/>
                <a:ea typeface="ＭＳ Ｐゴシック" pitchFamily="-100" charset="-128"/>
              </a:rPr>
              <a:t>Titus 2:7, 1 Timothy 4:12</a:t>
            </a:r>
          </a:p>
          <a:p>
            <a:pPr eaLnBrk="1" hangingPunct="1"/>
            <a:r>
              <a:rPr lang="en-US" b="1" dirty="0" smtClean="0">
                <a:latin typeface="Tahoma" pitchFamily="-100" charset="0"/>
                <a:ea typeface="ＭＳ Ｐゴシック" pitchFamily="-100" charset="-128"/>
              </a:rPr>
              <a:t>Equips Others For Greater Service</a:t>
            </a:r>
          </a:p>
          <a:p>
            <a:pPr lvl="1" eaLnBrk="1" hangingPunct="1"/>
            <a:r>
              <a:rPr lang="en-US" dirty="0" smtClean="0">
                <a:latin typeface="Tahoma" pitchFamily="-100" charset="0"/>
                <a:ea typeface="ＭＳ Ｐゴシック" pitchFamily="-100" charset="-128"/>
              </a:rPr>
              <a:t>2 Timothy 2:2</a:t>
            </a:r>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i="1" dirty="0" smtClean="0">
                <a:latin typeface="Tahoma" pitchFamily="-100" charset="0"/>
                <a:ea typeface="ＭＳ Ｐゴシック" pitchFamily="-100" charset="-128"/>
              </a:rPr>
              <a:t>Actions To Take</a:t>
            </a:r>
          </a:p>
        </p:txBody>
      </p:sp>
      <p:sp>
        <p:nvSpPr>
          <p:cNvPr id="22531" name="Content Placeholder 2"/>
          <p:cNvSpPr>
            <a:spLocks noGrp="1"/>
          </p:cNvSpPr>
          <p:nvPr>
            <p:ph idx="1"/>
          </p:nvPr>
        </p:nvSpPr>
        <p:spPr>
          <a:xfrm>
            <a:off x="385320" y="1540290"/>
            <a:ext cx="8229600" cy="5061600"/>
          </a:xfrm>
        </p:spPr>
        <p:txBody>
          <a:bodyPr>
            <a:normAutofit fontScale="92500" lnSpcReduction="10000"/>
          </a:bodyPr>
          <a:lstStyle/>
          <a:p>
            <a:pPr eaLnBrk="1" hangingPunct="1"/>
            <a:r>
              <a:rPr lang="en-US" b="1" dirty="0" smtClean="0">
                <a:latin typeface="Tahoma" pitchFamily="-100" charset="0"/>
                <a:ea typeface="ＭＳ Ｐゴシック" pitchFamily="-100" charset="-128"/>
              </a:rPr>
              <a:t>Examine The Fruit He Produces</a:t>
            </a:r>
          </a:p>
          <a:p>
            <a:pPr lvl="1" eaLnBrk="1" hangingPunct="1"/>
            <a:r>
              <a:rPr lang="en-US" dirty="0" smtClean="0">
                <a:latin typeface="Tahoma" pitchFamily="-100" charset="0"/>
                <a:ea typeface="ＭＳ Ｐゴシック" pitchFamily="-100" charset="-128"/>
              </a:rPr>
              <a:t>John 15:5</a:t>
            </a:r>
          </a:p>
          <a:p>
            <a:pPr eaLnBrk="1" hangingPunct="1"/>
            <a:r>
              <a:rPr lang="en-US" b="1" dirty="0" smtClean="0">
                <a:latin typeface="Tahoma" pitchFamily="-100" charset="0"/>
                <a:ea typeface="ＭＳ Ｐゴシック" pitchFamily="-100" charset="-128"/>
              </a:rPr>
              <a:t>Consider His References, </a:t>
            </a:r>
            <a:br>
              <a:rPr lang="en-US" b="1" dirty="0" smtClean="0">
                <a:latin typeface="Tahoma" pitchFamily="-100" charset="0"/>
                <a:ea typeface="ＭＳ Ｐゴシック" pitchFamily="-100" charset="-128"/>
              </a:rPr>
            </a:br>
            <a:r>
              <a:rPr lang="en-US" b="1" dirty="0" smtClean="0">
                <a:latin typeface="Tahoma" pitchFamily="-100" charset="0"/>
                <a:ea typeface="ＭＳ Ｐゴシック" pitchFamily="-100" charset="-128"/>
              </a:rPr>
              <a:t>Reputation, &amp; Fit</a:t>
            </a:r>
          </a:p>
          <a:p>
            <a:pPr lvl="1" eaLnBrk="1" hangingPunct="1"/>
            <a:r>
              <a:rPr lang="en-US" dirty="0" smtClean="0">
                <a:latin typeface="Tahoma" pitchFamily="-100" charset="0"/>
                <a:ea typeface="ＭＳ Ｐゴシック" pitchFamily="-100" charset="-128"/>
              </a:rPr>
              <a:t>Philippians 2:19-22</a:t>
            </a:r>
          </a:p>
          <a:p>
            <a:pPr eaLnBrk="1" hangingPunct="1"/>
            <a:r>
              <a:rPr lang="en-US" b="1" dirty="0" smtClean="0">
                <a:latin typeface="Tahoma" pitchFamily="-100" charset="0"/>
                <a:ea typeface="ＭＳ Ｐゴシック" pitchFamily="-100" charset="-128"/>
              </a:rPr>
              <a:t>Gather Feedback From The Congregation</a:t>
            </a:r>
          </a:p>
          <a:p>
            <a:pPr lvl="1" eaLnBrk="1" hangingPunct="1"/>
            <a:r>
              <a:rPr lang="en-US" dirty="0" smtClean="0">
                <a:latin typeface="Tahoma" pitchFamily="-100" charset="0"/>
                <a:ea typeface="ＭＳ Ｐゴシック" pitchFamily="-100" charset="-128"/>
              </a:rPr>
              <a:t>Acts 6:5, 15:22</a:t>
            </a:r>
          </a:p>
          <a:p>
            <a:pPr eaLnBrk="1" hangingPunct="1"/>
            <a:r>
              <a:rPr lang="en-US" b="1" dirty="0" smtClean="0">
                <a:latin typeface="Tahoma" pitchFamily="-100" charset="0"/>
                <a:ea typeface="ＭＳ Ｐゴシック" pitchFamily="-100" charset="-128"/>
              </a:rPr>
              <a:t>Compensate His Labor, Not </a:t>
            </a:r>
            <a:br>
              <a:rPr lang="en-US" b="1" dirty="0" smtClean="0">
                <a:latin typeface="Tahoma" pitchFamily="-100" charset="0"/>
                <a:ea typeface="ＭＳ Ｐゴシック" pitchFamily="-100" charset="-128"/>
              </a:rPr>
            </a:br>
            <a:r>
              <a:rPr lang="en-US" b="1" dirty="0" smtClean="0">
                <a:latin typeface="Tahoma" pitchFamily="-100" charset="0"/>
                <a:ea typeface="ＭＳ Ｐゴシック" pitchFamily="-100" charset="-128"/>
              </a:rPr>
              <a:t>Just His Position</a:t>
            </a:r>
          </a:p>
          <a:p>
            <a:pPr lvl="1" eaLnBrk="1" hangingPunct="1"/>
            <a:r>
              <a:rPr lang="en-US" dirty="0" smtClean="0">
                <a:latin typeface="Tahoma" pitchFamily="-100" charset="0"/>
                <a:ea typeface="ＭＳ Ｐゴシック" pitchFamily="-100" charset="-128"/>
              </a:rPr>
              <a:t>Philippians </a:t>
            </a:r>
            <a:r>
              <a:rPr lang="en-US" smtClean="0">
                <a:latin typeface="Tahoma" pitchFamily="-100" charset="0"/>
                <a:ea typeface="ＭＳ Ｐゴシック" pitchFamily="-100" charset="-128"/>
              </a:rPr>
              <a:t>4:11, 18</a:t>
            </a:r>
            <a:endParaRPr lang="en-US" dirty="0" smtClean="0">
              <a:latin typeface="Tahoma" pitchFamily="-100" charset="0"/>
              <a:ea typeface="ＭＳ Ｐゴシック" pitchFamily="-100" charset="-128"/>
            </a:endParaRPr>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InOutSeason.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29</TotalTime>
  <Words>1105</Words>
  <Application>Microsoft Office PowerPoint</Application>
  <PresentationFormat>On-screen Show (4:3)</PresentationFormat>
  <Paragraphs>66</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Default Theme</vt:lpstr>
      <vt:lpstr>Slide 1</vt:lpstr>
      <vt:lpstr>Examining His Character</vt:lpstr>
      <vt:lpstr>Examining His Work</vt:lpstr>
      <vt:lpstr>Examining His Work</vt:lpstr>
      <vt:lpstr>Actions To Take</vt:lpstr>
      <vt:lpstr>Slide 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Phillip Shumake</dc:creator>
  <cp:lastModifiedBy>East End</cp:lastModifiedBy>
  <cp:revision>12</cp:revision>
  <cp:lastPrinted>2016-04-03T00:44:54Z</cp:lastPrinted>
  <dcterms:created xsi:type="dcterms:W3CDTF">2016-04-03T00:36:44Z</dcterms:created>
  <dcterms:modified xsi:type="dcterms:W3CDTF">2016-04-03T13:12:35Z</dcterms:modified>
</cp:coreProperties>
</file>