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6"/>
  </p:notesMasterIdLst>
  <p:sldIdLst>
    <p:sldId id="256" r:id="rId2"/>
    <p:sldId id="262" r:id="rId3"/>
    <p:sldId id="257" r:id="rId4"/>
    <p:sldId id="261"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notesView">
  <p:normalViewPr>
    <p:restoredLeft sz="15620"/>
    <p:restoredTop sz="83661" autoAdjust="0"/>
  </p:normalViewPr>
  <p:slideViewPr>
    <p:cSldViewPr snapToGrid="0" snapToObjects="1">
      <p:cViewPr varScale="1">
        <p:scale>
          <a:sx n="97" d="100"/>
          <a:sy n="97" d="100"/>
        </p:scale>
        <p:origin x="-1216" y="-10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9" d="100"/>
          <a:sy n="89" d="100"/>
        </p:scale>
        <p:origin x="-2880"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FB9E0D-FB4C-414A-8FA6-7C08C5A4520E}" type="datetimeFigureOut">
              <a:rPr lang="en-US" smtClean="0"/>
              <a:pPr/>
              <a:t>1/16/16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F992B2-6973-7041-9B7B-3F673FF298D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800" dirty="0" smtClean="0"/>
              <a:t>Jesus</a:t>
            </a:r>
            <a:r>
              <a:rPr lang="en-US" sz="1800" baseline="0" dirty="0" smtClean="0"/>
              <a:t> gives us the Golden Rule… A powerful principle to carry with us, and live out, daily…</a:t>
            </a:r>
          </a:p>
          <a:p>
            <a:endParaRPr lang="en-US" sz="1800" baseline="0" dirty="0" smtClean="0"/>
          </a:p>
          <a:p>
            <a:pPr>
              <a:buFont typeface="Wingdings" charset="2"/>
              <a:buChar char="Ø"/>
            </a:pPr>
            <a:r>
              <a:rPr lang="en-US" sz="1800" baseline="0" dirty="0" smtClean="0"/>
              <a:t>The Golden rule guides us in our families, when we give someone else the bigger bowl of ice cream, or wait to start the movie until all are settled in on the couch.</a:t>
            </a:r>
          </a:p>
          <a:p>
            <a:pPr>
              <a:buFont typeface="Wingdings" charset="2"/>
              <a:buChar char="Ø"/>
            </a:pPr>
            <a:r>
              <a:rPr lang="en-US" sz="1800" baseline="0" dirty="0" smtClean="0"/>
              <a:t>The Golden rule guides us at work, when a colleague needs a hand, or when we receive praise with humility.</a:t>
            </a:r>
          </a:p>
          <a:p>
            <a:pPr>
              <a:buFont typeface="Wingdings" charset="2"/>
              <a:buChar char="Ø"/>
            </a:pPr>
            <a:r>
              <a:rPr lang="en-US" sz="1800" baseline="0" dirty="0" smtClean="0"/>
              <a:t>The Golden rule guides us when roles are reversed and we are in a position to exact our revenge…but we show mercy instead.</a:t>
            </a:r>
          </a:p>
          <a:p>
            <a:pPr>
              <a:buFont typeface="Wingdings" charset="2"/>
              <a:buChar char="Ø"/>
            </a:pPr>
            <a:endParaRPr lang="en-US" sz="1800" baseline="0" dirty="0" smtClean="0"/>
          </a:p>
          <a:p>
            <a:pPr>
              <a:buFont typeface="Wingdings" charset="2"/>
              <a:buNone/>
            </a:pPr>
            <a:r>
              <a:rPr lang="en-US" sz="1800" baseline="0" dirty="0" smtClean="0"/>
              <a:t>Today we want to examine the beauty of the Golden Rule and appreciate how it Changes us from the inside out…</a:t>
            </a:r>
          </a:p>
        </p:txBody>
      </p:sp>
      <p:sp>
        <p:nvSpPr>
          <p:cNvPr id="4" name="Slide Number Placeholder 3"/>
          <p:cNvSpPr>
            <a:spLocks noGrp="1"/>
          </p:cNvSpPr>
          <p:nvPr>
            <p:ph type="sldNum" sz="quarter" idx="10"/>
          </p:nvPr>
        </p:nvSpPr>
        <p:spPr/>
        <p:txBody>
          <a:bodyPr/>
          <a:lstStyle/>
          <a:p>
            <a:fld id="{02F992B2-6973-7041-9B7B-3F673FF298D6}"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3875" y="0"/>
            <a:ext cx="3679895" cy="2759921"/>
          </a:xfrm>
        </p:spPr>
      </p:sp>
      <p:sp>
        <p:nvSpPr>
          <p:cNvPr id="3" name="Notes Placeholder 2"/>
          <p:cNvSpPr>
            <a:spLocks noGrp="1"/>
          </p:cNvSpPr>
          <p:nvPr>
            <p:ph type="body" idx="1"/>
          </p:nvPr>
        </p:nvSpPr>
        <p:spPr>
          <a:xfrm>
            <a:off x="228303" y="3168112"/>
            <a:ext cx="6335401" cy="5290088"/>
          </a:xfrm>
        </p:spPr>
        <p:txBody>
          <a:bodyPr>
            <a:noAutofit/>
          </a:bodyPr>
          <a:lstStyle/>
          <a:p>
            <a:r>
              <a:rPr lang="en-US" sz="1400" dirty="0" smtClean="0"/>
              <a:t>Based on the Good Gifts of God.</a:t>
            </a:r>
          </a:p>
          <a:p>
            <a:endParaRPr lang="en-US" sz="1400" dirty="0" smtClean="0"/>
          </a:p>
          <a:p>
            <a:r>
              <a:rPr lang="en-US" sz="1400" dirty="0" smtClean="0"/>
              <a:t>CONCERN FOR MAN TOO:  </a:t>
            </a:r>
            <a:r>
              <a:rPr lang="en-US" sz="1400" dirty="0" err="1" smtClean="0"/>
              <a:t>Especailly</a:t>
            </a:r>
            <a:r>
              <a:rPr lang="en-US" sz="1400" dirty="0" smtClean="0"/>
              <a:t> Applicable In How We “Judge” Others.</a:t>
            </a:r>
          </a:p>
          <a:p>
            <a:r>
              <a:rPr lang="en-US" sz="1400" dirty="0" smtClean="0"/>
              <a:t>Demonstrates That Religion Is Concerned Not Only A Connection With God, But With Fellow Man.</a:t>
            </a:r>
          </a:p>
          <a:p>
            <a:endParaRPr lang="en-US" sz="1400" dirty="0" smtClean="0"/>
          </a:p>
          <a:p>
            <a:r>
              <a:rPr lang="en-US" sz="1400" dirty="0" smtClean="0"/>
              <a:t>ACTION:  While it calls</a:t>
            </a:r>
            <a:r>
              <a:rPr lang="en-US" sz="1400" baseline="0" dirty="0" smtClean="0"/>
              <a:t> for self-reflection, it certainly doesn’t stop there.  This command presumes that we WILL take action, and will do so with Justice &amp; Mercy.</a:t>
            </a:r>
          </a:p>
          <a:p>
            <a:r>
              <a:rPr lang="en-US" sz="1400" dirty="0" smtClean="0"/>
              <a:t>A “Doing Commandment”</a:t>
            </a:r>
          </a:p>
          <a:p>
            <a:endParaRPr lang="en-US" sz="1400" dirty="0" smtClean="0"/>
          </a:p>
          <a:p>
            <a:endParaRPr lang="en-US" sz="1400" dirty="0" smtClean="0"/>
          </a:p>
          <a:p>
            <a:r>
              <a:rPr lang="en-US" sz="1400" dirty="0" smtClean="0"/>
              <a:t>THE LAW:  Prophets All Established This Essential Principle.</a:t>
            </a:r>
            <a:r>
              <a:rPr lang="en-US" sz="1400" baseline="0" dirty="0" smtClean="0"/>
              <a:t>  … </a:t>
            </a:r>
            <a:r>
              <a:rPr lang="en-US" sz="1400" dirty="0" smtClean="0"/>
              <a:t>Law &amp; Prophets</a:t>
            </a:r>
          </a:p>
          <a:p>
            <a:pPr lvl="1"/>
            <a:r>
              <a:rPr lang="en-US" sz="1400" dirty="0" smtClean="0"/>
              <a:t>The Law of Moses contained many commandments about the just and king treatment of one’s neighbor. This principle, rightly applied, covers all of them. Thus, they also inform us of how to rightly apply this principle. Should we seek examples of How God expects this principle to be applied the Law and prophets are full of specific cases that help us understand.</a:t>
            </a:r>
            <a:r>
              <a:rPr lang="en-US" sz="1400" dirty="0" smtClean="0"/>
              <a:t> </a:t>
            </a:r>
          </a:p>
          <a:p>
            <a:endParaRPr lang="en-US" sz="1400" dirty="0" smtClean="0"/>
          </a:p>
          <a:p>
            <a:r>
              <a:rPr lang="en-US" sz="1400" dirty="0" smtClean="0"/>
              <a:t>It is Beautiful… It Goes Beyond Doing What Others Can “Bear” or “Tolerate” or “Deal With” – Extends To Doing What We Would Desire Be Done To Us. Calls for </a:t>
            </a:r>
            <a:r>
              <a:rPr lang="en-US" sz="1400" dirty="0" err="1" smtClean="0"/>
              <a:t>Judgement</a:t>
            </a:r>
            <a:endParaRPr lang="en-US" sz="1400" dirty="0" smtClean="0"/>
          </a:p>
          <a:p>
            <a:pPr lvl="1"/>
            <a:r>
              <a:rPr lang="en-US" sz="1400" dirty="0" smtClean="0"/>
              <a:t>Calls us to Judge what is fit and reasonable…. What we ourselves would</a:t>
            </a:r>
            <a:r>
              <a:rPr lang="en-US" sz="1400" baseline="0" dirty="0" smtClean="0"/>
              <a:t> gladly accept.</a:t>
            </a:r>
            <a:endParaRPr lang="en-US" sz="1400" dirty="0" smtClean="0"/>
          </a:p>
          <a:p>
            <a:endParaRPr lang="en-US" sz="1400" dirty="0" smtClean="0"/>
          </a:p>
          <a:p>
            <a:endParaRPr lang="en-US" sz="1400" dirty="0" smtClean="0"/>
          </a:p>
          <a:p>
            <a:endParaRPr lang="en-US" sz="1400" dirty="0" smtClean="0"/>
          </a:p>
        </p:txBody>
      </p:sp>
      <p:sp>
        <p:nvSpPr>
          <p:cNvPr id="4" name="Slide Number Placeholder 3"/>
          <p:cNvSpPr>
            <a:spLocks noGrp="1"/>
          </p:cNvSpPr>
          <p:nvPr>
            <p:ph type="sldNum" sz="quarter" idx="10"/>
          </p:nvPr>
        </p:nvSpPr>
        <p:spPr/>
        <p:txBody>
          <a:bodyPr/>
          <a:lstStyle/>
          <a:p>
            <a:fld id="{02F992B2-6973-7041-9B7B-3F673FF298D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9723" y="172052"/>
            <a:ext cx="3736971" cy="2802728"/>
          </a:xfrm>
        </p:spPr>
      </p:sp>
      <p:sp>
        <p:nvSpPr>
          <p:cNvPr id="3" name="Notes Placeholder 2"/>
          <p:cNvSpPr>
            <a:spLocks noGrp="1"/>
          </p:cNvSpPr>
          <p:nvPr>
            <p:ph type="body" idx="1"/>
          </p:nvPr>
        </p:nvSpPr>
        <p:spPr>
          <a:xfrm>
            <a:off x="214033" y="2974780"/>
            <a:ext cx="6378207" cy="5958726"/>
          </a:xfrm>
        </p:spPr>
        <p:txBody>
          <a:bodyPr>
            <a:noAutofit/>
          </a:bodyPr>
          <a:lstStyle/>
          <a:p>
            <a:r>
              <a:rPr lang="en-US" sz="1400" dirty="0" smtClean="0"/>
              <a:t>Jesus uses the Golden</a:t>
            </a:r>
            <a:r>
              <a:rPr lang="en-US" sz="1400" baseline="0" dirty="0" smtClean="0"/>
              <a:t> Rule to do at minimum two things: One is that with this command, God ensures that those who find themselves in need of help – will be helped.  The weak will be strengthened, the poor will be given a hand up, the sick will be shown compassion.  God uses this command to take care of those who need it.</a:t>
            </a:r>
          </a:p>
          <a:p>
            <a:endParaRPr lang="en-US" sz="1400" baseline="0" dirty="0" smtClean="0"/>
          </a:p>
          <a:p>
            <a:r>
              <a:rPr lang="en-US" sz="1400" baseline="0" dirty="0" smtClean="0"/>
              <a:t>But secondly, God uses this command to transform the hearts of those who are providing the aid.  God uses this command to call for deeper thinking, reflection, and sympathy</a:t>
            </a:r>
            <a:r>
              <a:rPr lang="en-US" sz="1400" baseline="0" dirty="0" smtClean="0"/>
              <a:t>.</a:t>
            </a:r>
            <a:endParaRPr lang="en-US" sz="1400" dirty="0" smtClean="0"/>
          </a:p>
          <a:p>
            <a:endParaRPr lang="en-US" sz="1400" dirty="0" smtClean="0"/>
          </a:p>
          <a:p>
            <a:r>
              <a:rPr lang="en-US" sz="1400" dirty="0" smtClean="0"/>
              <a:t>Changes My Thinking To Go Beyond Personal Goals.  Stop and Consider The Impact on Others.</a:t>
            </a:r>
          </a:p>
          <a:p>
            <a:r>
              <a:rPr lang="en-US" sz="1400" dirty="0" smtClean="0"/>
              <a:t>Calls for Thoughtfulness &amp; Equality…</a:t>
            </a:r>
          </a:p>
          <a:p>
            <a:pPr lvl="1"/>
            <a:r>
              <a:rPr lang="en-US" sz="1400" dirty="0" smtClean="0"/>
              <a:t>- Considering Their Circumstances.</a:t>
            </a:r>
          </a:p>
          <a:p>
            <a:pPr lvl="1"/>
            <a:r>
              <a:rPr lang="en-US" sz="1400" dirty="0" smtClean="0"/>
              <a:t>-</a:t>
            </a:r>
            <a:r>
              <a:rPr lang="en-US" sz="1400" baseline="0" dirty="0" smtClean="0"/>
              <a:t> </a:t>
            </a:r>
            <a:r>
              <a:rPr lang="en-US" sz="1400" dirty="0" smtClean="0"/>
              <a:t>Others deserve the same love and kindness we desire for ourselves. Not half, not double – but equality</a:t>
            </a:r>
            <a:r>
              <a:rPr lang="en-US" sz="1400" dirty="0" smtClean="0"/>
              <a:t>.</a:t>
            </a:r>
          </a:p>
          <a:p>
            <a:endParaRPr lang="en-US" sz="1400" dirty="0" smtClean="0"/>
          </a:p>
          <a:p>
            <a:r>
              <a:rPr lang="en-US" sz="1400" dirty="0" smtClean="0"/>
              <a:t>Changes My Reactions. If I Were In Their Shoes, What Would I Need.  </a:t>
            </a:r>
          </a:p>
          <a:p>
            <a:pPr lvl="1"/>
            <a:r>
              <a:rPr lang="en-US" sz="1400" dirty="0" smtClean="0"/>
              <a:t>Time &amp; Place for asking.  But also Something to be said for doing, what you know others need, without asking.</a:t>
            </a:r>
          </a:p>
          <a:p>
            <a:pPr lvl="1"/>
            <a:r>
              <a:rPr lang="en-US" sz="1400" dirty="0" smtClean="0"/>
              <a:t>2 Kings 4:8-10</a:t>
            </a:r>
          </a:p>
          <a:p>
            <a:r>
              <a:rPr lang="en-US" sz="1400" dirty="0" smtClean="0"/>
              <a:t>Changes My Drive For Vengeance.</a:t>
            </a:r>
          </a:p>
          <a:p>
            <a:r>
              <a:rPr lang="en-US" sz="1400" dirty="0" smtClean="0"/>
              <a:t>Changes My Appreciation For Mercy. (I am thankful for the mercy that’s been shown to me.)</a:t>
            </a:r>
          </a:p>
          <a:p>
            <a:r>
              <a:rPr lang="en-US" sz="1400" dirty="0" smtClean="0"/>
              <a:t>Changes My Spending.  “Charity” in its most beautiful sense: the combination of love and generosity</a:t>
            </a:r>
            <a:r>
              <a:rPr lang="en-US" sz="1400" dirty="0" smtClean="0"/>
              <a:t>.</a:t>
            </a:r>
          </a:p>
          <a:p>
            <a:endParaRPr lang="en-US" sz="1400" dirty="0" smtClean="0"/>
          </a:p>
          <a:p>
            <a:r>
              <a:rPr lang="en-US" sz="1400" dirty="0" smtClean="0"/>
              <a:t>2 Cor. 8:13-14……I just can’t be happy in the lap of luxury,</a:t>
            </a:r>
            <a:r>
              <a:rPr lang="en-US" sz="1400" baseline="0" dirty="0" smtClean="0"/>
              <a:t> when others in my spiritual family are in distress.  Internally, there is a sense that this just isn’t right.</a:t>
            </a:r>
            <a:endParaRPr lang="en-US" sz="1400" dirty="0"/>
          </a:p>
        </p:txBody>
      </p:sp>
      <p:sp>
        <p:nvSpPr>
          <p:cNvPr id="4" name="Slide Number Placeholder 3"/>
          <p:cNvSpPr>
            <a:spLocks noGrp="1"/>
          </p:cNvSpPr>
          <p:nvPr>
            <p:ph type="sldNum" sz="quarter" idx="10"/>
          </p:nvPr>
        </p:nvSpPr>
        <p:spPr/>
        <p:txBody>
          <a:bodyPr/>
          <a:lstStyle/>
          <a:p>
            <a:fld id="{02F992B2-6973-7041-9B7B-3F673FF298D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Come to God’s Mercy Today…</a:t>
            </a:r>
            <a:endParaRPr lang="en-US" sz="2000" dirty="0"/>
          </a:p>
        </p:txBody>
      </p:sp>
      <p:sp>
        <p:nvSpPr>
          <p:cNvPr id="4" name="Slide Number Placeholder 3"/>
          <p:cNvSpPr>
            <a:spLocks noGrp="1"/>
          </p:cNvSpPr>
          <p:nvPr>
            <p:ph type="sldNum" sz="quarter" idx="10"/>
          </p:nvPr>
        </p:nvSpPr>
        <p:spPr/>
        <p:txBody>
          <a:bodyPr/>
          <a:lstStyle/>
          <a:p>
            <a:fld id="{02F992B2-6973-7041-9B7B-3F673FF298D6}"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1/16/16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1/16/16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1/16/16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1/16/16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1/16/16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1/16/16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1/16/16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3">
                                            <p:txEl>
                                              <p:pRg st="0" end="0"/>
                                            </p:txEl>
                                          </p:spTgt>
                                        </p:tgtEl>
                                        <p:attrNameLst>
                                          <p:attrName>ppt_h</p:attrName>
                                        </p:attrNameLst>
                                      </p:cBhvr>
                                      <p:tavLst>
                                        <p:tav tm="0">
                                          <p:val>
                                            <p:strVal val="#ppt_h"/>
                                          </p:val>
                                        </p:tav>
                                        <p:tav tm="100000">
                                          <p:val>
                                            <p:strVal val="#ppt_h"/>
                                          </p:val>
                                        </p:tav>
                                      </p:tavLst>
                                    </p:anim>
                                  </p:childTnLst>
                                </p:cTn>
                              </p:par>
                              <p:par>
                                <p:cTn id="11" presetID="17" presetClass="entr" presetSubtype="8"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ppt_x</p:attrName>
                                        </p:attrNameLst>
                                      </p:cBhvr>
                                      <p:tavLst>
                                        <p:tav tm="0">
                                          <p:val>
                                            <p:strVal val="#ppt_x-#ppt_w/2"/>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strVal val="#ppt_h"/>
                                          </p:val>
                                        </p:tav>
                                        <p:tav tm="100000">
                                          <p:val>
                                            <p:strVal val="#ppt_h"/>
                                          </p:val>
                                        </p:tav>
                                      </p:tavLst>
                                    </p:anim>
                                  </p:childTnLst>
                                </p:cTn>
                              </p:par>
                              <p:par>
                                <p:cTn id="17" presetID="17" presetClass="entr" presetSubtype="8"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ppt_x</p:attrName>
                                        </p:attrNameLst>
                                      </p:cBhvr>
                                      <p:tavLst>
                                        <p:tav tm="0">
                                          <p:val>
                                            <p:strVal val="#ppt_x-#ppt_w/2"/>
                                          </p:val>
                                        </p:tav>
                                        <p:tav tm="100000">
                                          <p:val>
                                            <p:strVal val="#ppt_x"/>
                                          </p:val>
                                        </p:tav>
                                      </p:tavLst>
                                    </p:anim>
                                    <p:anim calcmode="lin" valueType="num">
                                      <p:cBhvr>
                                        <p:cTn id="20"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strVal val="#ppt_h"/>
                                          </p:val>
                                        </p:tav>
                                        <p:tav tm="100000">
                                          <p:val>
                                            <p:strVal val="#ppt_h"/>
                                          </p:val>
                                        </p:tav>
                                      </p:tavLst>
                                    </p:anim>
                                  </p:childTnLst>
                                </p:cTn>
                              </p:par>
                              <p:par>
                                <p:cTn id="23" presetID="17" presetClass="entr" presetSubtype="8"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ppt_x</p:attrName>
                                        </p:attrNameLst>
                                      </p:cBhvr>
                                      <p:tavLst>
                                        <p:tav tm="0">
                                          <p:val>
                                            <p:strVal val="#ppt_x-#ppt_w/2"/>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3" end="3"/>
                                            </p:txEl>
                                          </p:spTgt>
                                        </p:tgtEl>
                                        <p:attrNameLst>
                                          <p:attrName>ppt_h</p:attrName>
                                        </p:attrNameLst>
                                      </p:cBhvr>
                                      <p:tavLst>
                                        <p:tav tm="0">
                                          <p:val>
                                            <p:strVal val="#ppt_h"/>
                                          </p:val>
                                        </p:tav>
                                        <p:tav tm="100000">
                                          <p:val>
                                            <p:strVal val="#ppt_h"/>
                                          </p:val>
                                        </p:tav>
                                      </p:tavLst>
                                    </p:anim>
                                  </p:childTnLst>
                                </p:cTn>
                              </p:par>
                              <p:par>
                                <p:cTn id="29" presetID="17" presetClass="entr" presetSubtype="8"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ppt_x</p:attrName>
                                        </p:attrNameLst>
                                      </p:cBhvr>
                                      <p:tavLst>
                                        <p:tav tm="0">
                                          <p:val>
                                            <p:strVal val="#ppt_x-#ppt_w/2"/>
                                          </p:val>
                                        </p:tav>
                                        <p:tav tm="100000">
                                          <p:val>
                                            <p:strVal val="#ppt_x"/>
                                          </p:val>
                                        </p:tav>
                                      </p:tavLst>
                                    </p:anim>
                                    <p:anim calcmode="lin" valueType="num">
                                      <p:cBhvr>
                                        <p:cTn id="32"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7"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2">
            <p:tnLst>
              <p:par>
                <p:cTn presetID="17"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3">
            <p:tnLst>
              <p:par>
                <p:cTn presetID="17"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4">
            <p:tnLst>
              <p:par>
                <p:cTn presetID="17"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5">
            <p:tnLst>
              <p:par>
                <p:cTn presetID="17"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Lst>
      </p:bldP>
    </p:bldLst>
  </p:timing>
  <p:txStyles>
    <p:titleStyle>
      <a:lvl1pPr algn="ctr" defTabSz="457200" rtl="0" eaLnBrk="1" latinLnBrk="0" hangingPunct="1">
        <a:spcBef>
          <a:spcPct val="0"/>
        </a:spcBef>
        <a:buNone/>
        <a:defRPr sz="4400" kern="1200">
          <a:solidFill>
            <a:srgbClr val="FBF3CB"/>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Golden Rule</a:t>
            </a:r>
            <a:endParaRPr lang="en-US" dirty="0"/>
          </a:p>
        </p:txBody>
      </p:sp>
      <p:sp>
        <p:nvSpPr>
          <p:cNvPr id="3" name="Subtitle 2"/>
          <p:cNvSpPr>
            <a:spLocks noGrp="1"/>
          </p:cNvSpPr>
          <p:nvPr>
            <p:ph type="subTitle" idx="1"/>
          </p:nvPr>
        </p:nvSpPr>
        <p:spPr/>
        <p:txBody>
          <a:bodyPr/>
          <a:lstStyle/>
          <a:p>
            <a:endParaRPr lang="en-US"/>
          </a:p>
        </p:txBody>
      </p:sp>
      <p:pic>
        <p:nvPicPr>
          <p:cNvPr id="4" name="Picture 3" descr="matt7-12-Title.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Beauty of the Golden Rule</a:t>
            </a:r>
            <a:endParaRPr lang="en-US" dirty="0"/>
          </a:p>
        </p:txBody>
      </p:sp>
      <p:sp>
        <p:nvSpPr>
          <p:cNvPr id="3" name="Content Placeholder 2"/>
          <p:cNvSpPr>
            <a:spLocks noGrp="1"/>
          </p:cNvSpPr>
          <p:nvPr>
            <p:ph idx="1"/>
          </p:nvPr>
        </p:nvSpPr>
        <p:spPr>
          <a:xfrm>
            <a:off x="457200" y="1416757"/>
            <a:ext cx="8229600" cy="4525963"/>
          </a:xfrm>
        </p:spPr>
        <p:txBody>
          <a:bodyPr/>
          <a:lstStyle/>
          <a:p>
            <a:r>
              <a:rPr lang="en-US" dirty="0" smtClean="0"/>
              <a:t>The Golden Rule Reflects God’s Goodness.</a:t>
            </a:r>
          </a:p>
          <a:p>
            <a:pPr lvl="1"/>
            <a:r>
              <a:rPr lang="en-US" dirty="0" smtClean="0"/>
              <a:t>Matthew 7:7-11</a:t>
            </a:r>
          </a:p>
          <a:p>
            <a:r>
              <a:rPr lang="en-US" dirty="0" smtClean="0"/>
              <a:t>The Golden Rule Concerns Both God &amp; Man.</a:t>
            </a:r>
          </a:p>
          <a:p>
            <a:pPr lvl="1"/>
            <a:r>
              <a:rPr lang="en-US" dirty="0" smtClean="0"/>
              <a:t>Matthew 7:12</a:t>
            </a:r>
          </a:p>
          <a:p>
            <a:r>
              <a:rPr lang="en-US" dirty="0" smtClean="0"/>
              <a:t>The Golden Rule Demands Action.</a:t>
            </a:r>
          </a:p>
          <a:p>
            <a:pPr lvl="1"/>
            <a:r>
              <a:rPr lang="en-US" dirty="0" smtClean="0"/>
              <a:t>“Treat people…”</a:t>
            </a:r>
          </a:p>
          <a:p>
            <a:r>
              <a:rPr lang="en-US" dirty="0" smtClean="0"/>
              <a:t>The Golden Rule Encapsulates The Old Law.</a:t>
            </a:r>
          </a:p>
          <a:p>
            <a:pPr lvl="1"/>
            <a:r>
              <a:rPr lang="en-US" dirty="0" smtClean="0"/>
              <a:t>“…for this is the Law and the Prophets.”</a:t>
            </a:r>
          </a:p>
        </p:txBody>
      </p:sp>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113"/>
            <a:ext cx="8229600" cy="1159498"/>
          </a:xfrm>
        </p:spPr>
        <p:txBody>
          <a:bodyPr>
            <a:normAutofit/>
          </a:bodyPr>
          <a:lstStyle/>
          <a:p>
            <a:r>
              <a:rPr lang="en-US" dirty="0" smtClean="0"/>
              <a:t>The Golden Rule Changes Me</a:t>
            </a:r>
            <a:endParaRPr lang="en-US" dirty="0"/>
          </a:p>
        </p:txBody>
      </p:sp>
      <p:sp>
        <p:nvSpPr>
          <p:cNvPr id="3" name="Content Placeholder 2"/>
          <p:cNvSpPr>
            <a:spLocks noGrp="1"/>
          </p:cNvSpPr>
          <p:nvPr>
            <p:ph idx="1"/>
          </p:nvPr>
        </p:nvSpPr>
        <p:spPr>
          <a:xfrm>
            <a:off x="457200" y="1391792"/>
            <a:ext cx="8229600" cy="4525963"/>
          </a:xfrm>
        </p:spPr>
        <p:txBody>
          <a:bodyPr>
            <a:normAutofit/>
          </a:bodyPr>
          <a:lstStyle/>
          <a:p>
            <a:r>
              <a:rPr lang="en-US" dirty="0" smtClean="0"/>
              <a:t>Changes My Thinking.</a:t>
            </a:r>
          </a:p>
          <a:p>
            <a:pPr lvl="1"/>
            <a:r>
              <a:rPr lang="en-US" dirty="0" smtClean="0"/>
              <a:t>2 Kings 7:9</a:t>
            </a:r>
          </a:p>
          <a:p>
            <a:r>
              <a:rPr lang="en-US" dirty="0" smtClean="0"/>
              <a:t>Changes My Offers To Help. </a:t>
            </a:r>
          </a:p>
          <a:p>
            <a:pPr lvl="1"/>
            <a:r>
              <a:rPr lang="en-US" dirty="0" smtClean="0"/>
              <a:t>2 Kings 4:8-10</a:t>
            </a:r>
          </a:p>
          <a:p>
            <a:r>
              <a:rPr lang="en-US" dirty="0" smtClean="0"/>
              <a:t>Changes My Spending.</a:t>
            </a:r>
          </a:p>
          <a:p>
            <a:pPr lvl="1"/>
            <a:r>
              <a:rPr lang="en-US" dirty="0" smtClean="0"/>
              <a:t>Acts 4:32-35, 2 Corinthians 8:13-14</a:t>
            </a:r>
          </a:p>
          <a:p>
            <a:r>
              <a:rPr lang="en-US" dirty="0" smtClean="0"/>
              <a:t>Changes My Desire For Vengeance or Mercy.</a:t>
            </a:r>
          </a:p>
          <a:p>
            <a:pPr lvl="1"/>
            <a:r>
              <a:rPr lang="en-US" dirty="0" smtClean="0"/>
              <a:t>Matthew 18:23-35</a:t>
            </a:r>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Golden Rule</a:t>
            </a:r>
            <a:endParaRPr lang="en-US" dirty="0"/>
          </a:p>
        </p:txBody>
      </p:sp>
      <p:sp>
        <p:nvSpPr>
          <p:cNvPr id="3" name="Subtitle 2"/>
          <p:cNvSpPr>
            <a:spLocks noGrp="1"/>
          </p:cNvSpPr>
          <p:nvPr>
            <p:ph type="subTitle" idx="1"/>
          </p:nvPr>
        </p:nvSpPr>
        <p:spPr/>
        <p:txBody>
          <a:bodyPr/>
          <a:lstStyle/>
          <a:p>
            <a:endParaRPr lang="en-US"/>
          </a:p>
        </p:txBody>
      </p:sp>
      <p:pic>
        <p:nvPicPr>
          <p:cNvPr id="4" name="Picture 3" descr="matt7-12-Title.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323</TotalTime>
  <Words>775</Words>
  <Application>Microsoft Macintosh PowerPoint</Application>
  <PresentationFormat>On-screen Show (4:3)</PresentationFormat>
  <Paragraphs>64</Paragraphs>
  <Slides>4</Slides>
  <Notes>4</Notes>
  <HiddenSlides>0</HiddenSlides>
  <MMClips>0</MMClips>
  <ScaleCrop>false</ScaleCrop>
  <HeadingPairs>
    <vt:vector size="4" baseType="variant">
      <vt:variant>
        <vt:lpstr>Design Template</vt:lpstr>
      </vt:variant>
      <vt:variant>
        <vt:i4>1</vt:i4>
      </vt:variant>
      <vt:variant>
        <vt:lpstr>Slide Titles</vt:lpstr>
      </vt:variant>
      <vt:variant>
        <vt:i4>4</vt:i4>
      </vt:variant>
    </vt:vector>
  </HeadingPairs>
  <TitlesOfParts>
    <vt:vector size="5" baseType="lpstr">
      <vt:lpstr>Default Theme</vt:lpstr>
      <vt:lpstr>The Golden Rule</vt:lpstr>
      <vt:lpstr>The Beauty of the Golden Rule</vt:lpstr>
      <vt:lpstr>The Golden Rule Changes Me</vt:lpstr>
      <vt:lpstr>The Golden Rule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Golden Rule</dc:title>
  <dc:creator>Phillip Shumake</dc:creator>
  <cp:lastModifiedBy>Phillip Shumake</cp:lastModifiedBy>
  <cp:revision>38</cp:revision>
  <dcterms:created xsi:type="dcterms:W3CDTF">2016-01-17T03:56:07Z</dcterms:created>
  <dcterms:modified xsi:type="dcterms:W3CDTF">2016-01-17T03:57:14Z</dcterms:modified>
</cp:coreProperties>
</file>