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72" r:id="rId3"/>
    <p:sldId id="283" r:id="rId4"/>
    <p:sldId id="278" r:id="rId5"/>
    <p:sldId id="279" r:id="rId6"/>
    <p:sldId id="280" r:id="rId7"/>
    <p:sldId id="284" r:id="rId8"/>
    <p:sldId id="285" r:id="rId9"/>
    <p:sldId id="286" r:id="rId10"/>
    <p:sldId id="27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68189" autoAdjust="0"/>
  </p:normalViewPr>
  <p:slideViewPr>
    <p:cSldViewPr snapToGrid="0" snapToObjects="1">
      <p:cViewPr varScale="1">
        <p:scale>
          <a:sx n="78" d="100"/>
          <a:sy n="78" d="100"/>
        </p:scale>
        <p:origin x="-17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CE727-666F-C546-BE22-8BC7B1168016}" type="datetimeFigureOut">
              <a:rPr lang="en-US" smtClean="0"/>
              <a:pPr/>
              <a:t>12/12/15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4B0D90-DDB2-4F49-9C0A-7C6F4778CE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Considering The Outcome of Godly Examples. </a:t>
            </a:r>
          </a:p>
          <a:p>
            <a:pPr lvl="1"/>
            <a:r>
              <a:rPr lang="en-US" dirty="0" smtClean="0"/>
              <a:t>Hebrews 13:7</a:t>
            </a:r>
          </a:p>
          <a:p>
            <a:pPr lvl="1"/>
            <a:endParaRPr lang="en-US" dirty="0" smtClean="0"/>
          </a:p>
          <a:p>
            <a:pPr lvl="1"/>
            <a:endParaRPr lang="en-US" dirty="0" smtClean="0"/>
          </a:p>
          <a:p>
            <a:pPr lvl="0"/>
            <a:r>
              <a:rPr lang="en-US" dirty="0" smtClean="0"/>
              <a:t>Thankful for those who taught me early on not to ever</a:t>
            </a:r>
            <a:r>
              <a:rPr lang="en-US" baseline="0" dirty="0" smtClean="0"/>
              <a:t> take even the first drink.  The more I study the Scriptures on this topic, the more I come away convinced that it is wrong for Christians today to drink.  I know there are lots of questions about this, and so I hope we can address those questions today in a helpful manner.</a:t>
            </a:r>
            <a:endParaRPr lang="en-US" dirty="0" smtClean="0"/>
          </a:p>
        </p:txBody>
      </p:sp>
      <p:sp>
        <p:nvSpPr>
          <p:cNvPr id="4" name="Slide Number Placeholder 3"/>
          <p:cNvSpPr>
            <a:spLocks noGrp="1"/>
          </p:cNvSpPr>
          <p:nvPr>
            <p:ph type="sldNum" sz="quarter" idx="10"/>
          </p:nvPr>
        </p:nvSpPr>
        <p:spPr/>
        <p:txBody>
          <a:bodyPr/>
          <a:lstStyle/>
          <a:p>
            <a:fld id="{714B0D90-DDB2-4F49-9C0A-7C6F4778CE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invite you to walk the Narrow Path with Christ </a:t>
            </a:r>
            <a:r>
              <a:rPr lang="en-US" smtClean="0"/>
              <a:t>this morning!</a:t>
            </a:r>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with what we know about JESUS…</a:t>
            </a:r>
          </a:p>
          <a:p>
            <a:endParaRPr lang="en-US" dirty="0" smtClean="0"/>
          </a:p>
          <a:p>
            <a:endParaRPr lang="en-US" dirty="0" smtClean="0"/>
          </a:p>
          <a:p>
            <a:r>
              <a:rPr lang="en-US" dirty="0" smtClean="0"/>
              <a:t>Habit Forming… Those who are accustomed to drinking</a:t>
            </a:r>
            <a:r>
              <a:rPr lang="en-US" baseline="0" dirty="0" smtClean="0"/>
              <a:t> “old wine” get addicted to it.  So that even when something better is presented – they don’t want to accept what is new and better.  **Point is the JEWS were addicted to the Law of Moses and wouldn’t embrace the NEW COVENANT in Christ.</a:t>
            </a:r>
            <a:endParaRPr lang="en-US" dirty="0" smtClean="0"/>
          </a:p>
          <a:p>
            <a:endParaRPr lang="en-US" dirty="0" smtClean="0"/>
          </a:p>
          <a:p>
            <a:r>
              <a:rPr lang="en-US" dirty="0" smtClean="0"/>
              <a:t>The Man</a:t>
            </a:r>
            <a:r>
              <a:rPr lang="en-US" baseline="0" dirty="0" smtClean="0"/>
              <a:t> who preached against intoxication, the man who avoided causing others to stumble, the man who ate normal meals – that were so harmless his critics had to Exaggerate to even begin to accuse him of anything…  This is the man we are talking about in John 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with what we know about JESUS…</a:t>
            </a:r>
          </a:p>
          <a:p>
            <a:endParaRPr lang="en-US" dirty="0" smtClean="0"/>
          </a:p>
          <a:p>
            <a:endParaRPr lang="en-US" dirty="0" smtClean="0"/>
          </a:p>
          <a:p>
            <a:r>
              <a:rPr lang="en-US" dirty="0" smtClean="0"/>
              <a:t>Habit Forming… Those who are accustomed to drinking</a:t>
            </a:r>
            <a:r>
              <a:rPr lang="en-US" baseline="0" dirty="0" smtClean="0"/>
              <a:t> “old wine” get addicted to it.  So that even when something better is presented – they don’t want to accept what is new and better.  **Point is the JEWS were addicted to the Law of Moses and wouldn’t embrace the NEW COVENANT in Christ.</a:t>
            </a:r>
            <a:endParaRPr lang="en-US" dirty="0" smtClean="0"/>
          </a:p>
          <a:p>
            <a:endParaRPr lang="en-US" dirty="0" smtClean="0"/>
          </a:p>
          <a:p>
            <a:r>
              <a:rPr lang="en-US" dirty="0" smtClean="0"/>
              <a:t>The Man</a:t>
            </a:r>
            <a:r>
              <a:rPr lang="en-US" baseline="0" dirty="0" smtClean="0"/>
              <a:t> who preached against intoxication, the man who avoided causing others to stumble, the man who ate normal meals – that were so harmless his critics had to Exaggerate to even begin to accuse him of anything…  This is the man we are talking about in John 2!</a:t>
            </a:r>
          </a:p>
          <a:p>
            <a:endParaRPr lang="en-US" baseline="0" dirty="0" smtClean="0"/>
          </a:p>
          <a:p>
            <a:endParaRPr lang="en-US" baseline="0" dirty="0" smtClean="0"/>
          </a:p>
          <a:p>
            <a:r>
              <a:rPr lang="en-US" baseline="0" dirty="0" smtClean="0"/>
              <a:t>Jesus – who </a:t>
            </a:r>
            <a:r>
              <a:rPr lang="en-US" baseline="0" dirty="0" err="1" smtClean="0"/>
              <a:t>repeatidly</a:t>
            </a:r>
            <a:r>
              <a:rPr lang="en-US" baseline="0" dirty="0" smtClean="0"/>
              <a:t> spoke against alcohol…</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Oinos</a:t>
            </a:r>
            <a:r>
              <a:rPr lang="en-US" dirty="0" smtClean="0"/>
              <a:t> – this is just the common term.  Like our word for COFFEE.   Coffee can be decaf or full</a:t>
            </a:r>
            <a:r>
              <a:rPr lang="en-US" baseline="0" dirty="0" smtClean="0"/>
              <a:t> of </a:t>
            </a:r>
            <a:r>
              <a:rPr lang="en-US" baseline="0" dirty="0" err="1" smtClean="0"/>
              <a:t>caffiene</a:t>
            </a:r>
            <a:r>
              <a:rPr lang="en-US" baseline="0" dirty="0" smtClean="0"/>
              <a:t>.  Coffee can be black or with creamer, sugar, and a million flavorings.  It is all “Coffee”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B9B5FB-2FD5-634D-AF30-C42514D17CD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 he is describing quality!</a:t>
            </a:r>
          </a:p>
          <a:p>
            <a:endParaRPr lang="en-US" dirty="0" smtClean="0"/>
          </a:p>
          <a:p>
            <a:r>
              <a:rPr lang="en-US" dirty="0" smtClean="0"/>
              <a:t>1.) The headwaiter’s comments are a description of general practices</a:t>
            </a:r>
            <a:r>
              <a:rPr lang="en-US" baseline="0" dirty="0" smtClean="0"/>
              <a:t> not only at this feast, but at all feast generally speaking.  “Every man”  The headwaiter is speaking to the principle that good hosts want to give their guests the best they have to offer, and only provide lesser food or beverages if they run out of the good stuff.  In John 2:10 the waiter doesn’t say “the poorer wine”  He just say the “poorer”  because his statement is true of poorer drink, food, or anything the host is providing.  You give your guest the best you have to offer first.</a:t>
            </a:r>
          </a:p>
          <a:p>
            <a:endParaRPr lang="en-US" baseline="0" dirty="0" smtClean="0"/>
          </a:p>
          <a:p>
            <a:endParaRPr lang="en-US" baseline="0" dirty="0" smtClean="0"/>
          </a:p>
          <a:p>
            <a:endParaRPr lang="en-US" baseline="0" dirty="0" smtClean="0"/>
          </a:p>
          <a:p>
            <a:r>
              <a:rPr lang="en-US" baseline="0" dirty="0" smtClean="0"/>
              <a:t>2.) The Greek word well-drunk can mean either intoxicated or simply full and satisfied.</a:t>
            </a:r>
          </a:p>
          <a:p>
            <a:endParaRPr lang="en-US" baseline="0" dirty="0" smtClean="0"/>
          </a:p>
          <a:p>
            <a:r>
              <a:rPr lang="en-US" baseline="0" dirty="0" smtClean="0"/>
              <a:t>The headwaiter’s comments suggest that at this particular feast, the guest have already consumed all the beverages the bridegroom had available.</a:t>
            </a:r>
            <a:endParaRPr lang="en-US" dirty="0"/>
          </a:p>
        </p:txBody>
      </p:sp>
      <p:sp>
        <p:nvSpPr>
          <p:cNvPr id="4" name="Slide Number Placeholder 3"/>
          <p:cNvSpPr>
            <a:spLocks noGrp="1"/>
          </p:cNvSpPr>
          <p:nvPr>
            <p:ph type="sldNum" sz="quarter" idx="10"/>
          </p:nvPr>
        </p:nvSpPr>
        <p:spPr/>
        <p:txBody>
          <a:bodyPr/>
          <a:lstStyle/>
          <a:p>
            <a:fld id="{0DB9B5FB-2FD5-634D-AF30-C42514D17CD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&gt;&gt;</a:t>
            </a:r>
            <a:r>
              <a:rPr lang="en-US" baseline="0" dirty="0" smtClean="0"/>
              <a:t> If John 2 had used the word for strong drink, we could just all go home. It would be settled. But it doesn’t. </a:t>
            </a:r>
            <a:endParaRPr lang="en-US" dirty="0" smtClean="0"/>
          </a:p>
          <a:p>
            <a:endParaRPr lang="en-US" dirty="0" smtClean="0"/>
          </a:p>
          <a:p>
            <a:endParaRPr lang="en-US" dirty="0" smtClean="0"/>
          </a:p>
          <a:p>
            <a:r>
              <a:rPr lang="en-US" dirty="0" smtClean="0"/>
              <a:t>***Moderate:</a:t>
            </a:r>
            <a:r>
              <a:rPr lang="en-US" baseline="0" dirty="0" smtClean="0"/>
              <a:t>  That which proves too much proves nothing.  If this is the passage that proves its okay to drink alcohol, then there is NOTHING in this passage to suggest that there would be any limits of moderation.  </a:t>
            </a:r>
          </a:p>
          <a:p>
            <a:endParaRPr lang="en-US" baseline="0" dirty="0" smtClean="0"/>
          </a:p>
          <a:p>
            <a:endParaRPr lang="en-US" baseline="0" dirty="0" smtClean="0"/>
          </a:p>
          <a:p>
            <a:r>
              <a:rPr lang="en-US" baseline="0" dirty="0" smtClean="0"/>
              <a:t>GOOD:  The 1</a:t>
            </a:r>
            <a:r>
              <a:rPr lang="en-US" baseline="30000" dirty="0" smtClean="0"/>
              <a:t>st</a:t>
            </a:r>
            <a:r>
              <a:rPr lang="en-US" baseline="0" dirty="0" smtClean="0"/>
              <a:t> Century Historian Plutarch, described the best wine as “that which was harmless or innocent”</a:t>
            </a:r>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More Alcohol - - EVEN if they were intoxicated…the verse doesn’t demand that Jesus produced more of what</a:t>
            </a:r>
            <a:r>
              <a:rPr lang="en-US" baseline="0" dirty="0" smtClean="0"/>
              <a:t> they had already been drinking.  The Headwaiter is actually pointing out that what Jesus made is very DIFFERENT from what they had already finished off.   **It is worth noting that the Head waiter isn’t even addressing ONLY the situation or state of the guests at this feast – but is actually describing most common practices of all most people at most feasts.</a:t>
            </a:r>
          </a:p>
          <a:p>
            <a:endParaRPr lang="en-US" baseline="0" dirty="0" smtClean="0"/>
          </a:p>
          <a:p>
            <a:endParaRPr lang="en-US" baseline="0" dirty="0" smtClean="0"/>
          </a:p>
          <a:p>
            <a:endParaRPr lang="en-US" dirty="0" smtClean="0"/>
          </a:p>
          <a:p>
            <a:endParaRPr lang="en-US" dirty="0" smtClean="0"/>
          </a:p>
          <a:p>
            <a:r>
              <a:rPr lang="en-US" dirty="0" smtClean="0"/>
              <a:t>***Moderate:</a:t>
            </a:r>
            <a:r>
              <a:rPr lang="en-US" baseline="0" dirty="0" smtClean="0"/>
              <a:t>  That which proves too much proves nothing.  If this is the passage that proves its okay to drink alcohol, then there is NOTHING in this passage to suggest that there would be any limits of moderation.  </a:t>
            </a:r>
          </a:p>
          <a:p>
            <a:endParaRPr lang="en-US" baseline="0" dirty="0" smtClean="0"/>
          </a:p>
          <a:p>
            <a:endParaRPr lang="en-US" baseline="0" dirty="0" smtClean="0"/>
          </a:p>
          <a:p>
            <a:r>
              <a:rPr lang="en-US" baseline="0" dirty="0" smtClean="0"/>
              <a:t>GOOD:  The 1</a:t>
            </a:r>
            <a:r>
              <a:rPr lang="en-US" baseline="30000" dirty="0" smtClean="0"/>
              <a:t>st</a:t>
            </a:r>
            <a:r>
              <a:rPr lang="en-US" baseline="0" dirty="0" smtClean="0"/>
              <a:t> Century Historian Plutarch, described the best wine as “that which was harmless or innocent”</a:t>
            </a:r>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Christians Can Not Approach Alcoholic Beverages Casually. </a:t>
            </a:r>
          </a:p>
          <a:p>
            <a:endParaRPr lang="en-US" dirty="0"/>
          </a:p>
        </p:txBody>
      </p:sp>
      <p:sp>
        <p:nvSpPr>
          <p:cNvPr id="4" name="Slide Number Placeholder 3"/>
          <p:cNvSpPr>
            <a:spLocks noGrp="1"/>
          </p:cNvSpPr>
          <p:nvPr>
            <p:ph type="sldNum" sz="quarter" idx="10"/>
          </p:nvPr>
        </p:nvSpPr>
        <p:spPr/>
        <p:txBody>
          <a:bodyPr/>
          <a:lstStyle/>
          <a:p>
            <a:fld id="{714B0D90-DDB2-4F49-9C0A-7C6F4778CE2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12/12/15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12/12/15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12/12/15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12/12/15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12/12/15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1" latinLnBrk="0" hangingPunct="1">
        <a:spcBef>
          <a:spcPct val="0"/>
        </a:spcBef>
        <a:buNone/>
        <a:defRPr sz="4400" kern="1200">
          <a:solidFill>
            <a:schemeClr val="bg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Wine In The Bible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ine-Title.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Wine In The Bible</a:t>
            </a:r>
            <a:endParaRPr lang="en-US" dirty="0"/>
          </a:p>
        </p:txBody>
      </p:sp>
      <p:sp>
        <p:nvSpPr>
          <p:cNvPr id="3" name="Subtitle 2"/>
          <p:cNvSpPr>
            <a:spLocks noGrp="1"/>
          </p:cNvSpPr>
          <p:nvPr>
            <p:ph type="subTitle" idx="1"/>
          </p:nvPr>
        </p:nvSpPr>
        <p:spPr/>
        <p:txBody>
          <a:bodyPr/>
          <a:lstStyle/>
          <a:p>
            <a:endParaRPr lang="en-US"/>
          </a:p>
        </p:txBody>
      </p:sp>
      <p:pic>
        <p:nvPicPr>
          <p:cNvPr id="4" name="Picture 3" descr="Wine-Title.jpg"/>
          <p:cNvPicPr>
            <a:picLocks noChangeAspect="1"/>
          </p:cNvPicPr>
          <p:nvPr/>
        </p:nvPicPr>
        <p:blipFill>
          <a:blip r:embed="rId3"/>
          <a:stretch>
            <a:fillRect/>
          </a:stretch>
        </p:blipFill>
        <p:spPr>
          <a:xfrm>
            <a:off x="-1" y="0"/>
            <a:ext cx="9144001"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Studying Wine In The Bible</a:t>
            </a:r>
            <a:endParaRPr lang="en-US" dirty="0"/>
          </a:p>
        </p:txBody>
      </p:sp>
      <p:sp>
        <p:nvSpPr>
          <p:cNvPr id="3" name="Content Placeholder 2"/>
          <p:cNvSpPr>
            <a:spLocks noGrp="1"/>
          </p:cNvSpPr>
          <p:nvPr>
            <p:ph idx="1"/>
          </p:nvPr>
        </p:nvSpPr>
        <p:spPr>
          <a:xfrm>
            <a:off x="457200" y="1551360"/>
            <a:ext cx="8229600" cy="5257800"/>
          </a:xfrm>
        </p:spPr>
        <p:txBody>
          <a:bodyPr>
            <a:normAutofit lnSpcReduction="10000"/>
          </a:bodyPr>
          <a:lstStyle/>
          <a:p>
            <a:r>
              <a:rPr lang="en-US" dirty="0" smtClean="0"/>
              <a:t>We Must Study With Great Care &amp; </a:t>
            </a:r>
            <a:r>
              <a:rPr lang="en-US" dirty="0" smtClean="0"/>
              <a:t>Wisdom.</a:t>
            </a:r>
          </a:p>
          <a:p>
            <a:pPr lvl="1"/>
            <a:r>
              <a:rPr lang="en-US" dirty="0" smtClean="0"/>
              <a:t>Wine is a mocker, strong drink a brawler,</a:t>
            </a:r>
            <a:br>
              <a:rPr lang="en-US" dirty="0" smtClean="0"/>
            </a:br>
            <a:r>
              <a:rPr lang="en-US" dirty="0" smtClean="0"/>
              <a:t>And whoever is intoxicated by it is not wise. (Proverbs 20:1)</a:t>
            </a:r>
          </a:p>
          <a:p>
            <a:r>
              <a:rPr lang="en-US" dirty="0" smtClean="0"/>
              <a:t>We Cannot Oversimplify The Word Usage.</a:t>
            </a:r>
          </a:p>
          <a:p>
            <a:r>
              <a:rPr lang="en-US" dirty="0" smtClean="0"/>
              <a:t>We Cannot Assume It Was All Fermented.</a:t>
            </a:r>
          </a:p>
          <a:p>
            <a:r>
              <a:rPr lang="en-US" dirty="0" smtClean="0"/>
              <a:t>We Cannot Treat Today’s Alcoholic Beverages As If They Are The Same.</a:t>
            </a:r>
          </a:p>
          <a:p>
            <a:r>
              <a:rPr lang="en-US" dirty="0" smtClean="0"/>
              <a:t>“Since We Are Of The Day, Let Us Be Sober…”</a:t>
            </a:r>
          </a:p>
          <a:p>
            <a:pPr lvl="1"/>
            <a:r>
              <a:rPr lang="en-US" dirty="0" smtClean="0"/>
              <a:t>1 Thessalonians 5:8</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Jesus Address Alcohol?</a:t>
            </a:r>
            <a:endParaRPr lang="en-US" dirty="0"/>
          </a:p>
        </p:txBody>
      </p:sp>
      <p:sp>
        <p:nvSpPr>
          <p:cNvPr id="3" name="Content Placeholder 2"/>
          <p:cNvSpPr>
            <a:spLocks noGrp="1"/>
          </p:cNvSpPr>
          <p:nvPr>
            <p:ph idx="1"/>
          </p:nvPr>
        </p:nvSpPr>
        <p:spPr/>
        <p:txBody>
          <a:bodyPr>
            <a:normAutofit/>
          </a:bodyPr>
          <a:lstStyle/>
          <a:p>
            <a:r>
              <a:rPr lang="en-US" dirty="0" smtClean="0"/>
              <a:t>Jesus’ Teachings &amp; Example Are Our Model.</a:t>
            </a:r>
          </a:p>
          <a:p>
            <a:pPr lvl="1"/>
            <a:r>
              <a:rPr lang="en-US" dirty="0" smtClean="0"/>
              <a:t>1 Peter 2:21</a:t>
            </a:r>
          </a:p>
          <a:p>
            <a:r>
              <a:rPr lang="en-US" dirty="0" smtClean="0"/>
              <a:t>Jesus Preached Against Becoming Intoxicated.</a:t>
            </a:r>
          </a:p>
          <a:p>
            <a:pPr lvl="1"/>
            <a:r>
              <a:rPr lang="en-US" dirty="0" smtClean="0"/>
              <a:t>Luke 21:34 (Rom 13:13, Gal 5:21)</a:t>
            </a:r>
            <a:endParaRPr lang="en-US" dirty="0" smtClean="0"/>
          </a:p>
          <a:p>
            <a:r>
              <a:rPr lang="en-US" dirty="0" smtClean="0"/>
              <a:t>Jesus Preached Against Creating A </a:t>
            </a:r>
            <a:br>
              <a:rPr lang="en-US" dirty="0" smtClean="0"/>
            </a:br>
            <a:r>
              <a:rPr lang="en-US" dirty="0" smtClean="0"/>
              <a:t>Stumbling Block.</a:t>
            </a:r>
          </a:p>
          <a:p>
            <a:pPr lvl="1"/>
            <a:r>
              <a:rPr lang="en-US" dirty="0" smtClean="0"/>
              <a:t>Luke 17:1-2, Habakkuk 2:15, Romans 14:21 </a:t>
            </a:r>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Did Jesus</a:t>
            </a:r>
            <a:r>
              <a:rPr lang="en-US" dirty="0" smtClean="0"/>
              <a:t> Address </a:t>
            </a:r>
            <a:r>
              <a:rPr lang="en-US" dirty="0" smtClean="0"/>
              <a:t>Alcohol?</a:t>
            </a:r>
            <a:endParaRPr lang="en-US" dirty="0"/>
          </a:p>
        </p:txBody>
      </p:sp>
      <p:sp>
        <p:nvSpPr>
          <p:cNvPr id="3" name="Content Placeholder 2"/>
          <p:cNvSpPr>
            <a:spLocks noGrp="1"/>
          </p:cNvSpPr>
          <p:nvPr>
            <p:ph idx="1"/>
          </p:nvPr>
        </p:nvSpPr>
        <p:spPr/>
        <p:txBody>
          <a:bodyPr>
            <a:normAutofit lnSpcReduction="10000"/>
          </a:bodyPr>
          <a:lstStyle/>
          <a:p>
            <a:r>
              <a:rPr lang="en-US" dirty="0" smtClean="0"/>
              <a:t>Jesus Objected To </a:t>
            </a:r>
            <a:r>
              <a:rPr lang="en-US" dirty="0" smtClean="0"/>
              <a:t>Those Who Mischaracterized His Normal Meals.</a:t>
            </a:r>
            <a:endParaRPr lang="en-US" dirty="0" smtClean="0"/>
          </a:p>
          <a:p>
            <a:pPr lvl="1"/>
            <a:r>
              <a:rPr lang="en-US" dirty="0" smtClean="0"/>
              <a:t>Matthew 11:18-19, Luke 7:33-35</a:t>
            </a:r>
          </a:p>
          <a:p>
            <a:r>
              <a:rPr lang="en-US" dirty="0" smtClean="0"/>
              <a:t>Jesus Understood The Habit-Forming Danger of Alcohol.</a:t>
            </a:r>
          </a:p>
          <a:p>
            <a:pPr lvl="1"/>
            <a:r>
              <a:rPr lang="en-US" dirty="0" smtClean="0"/>
              <a:t>Luke 5:39</a:t>
            </a:r>
            <a:endParaRPr lang="en-US" dirty="0" smtClean="0"/>
          </a:p>
          <a:p>
            <a:r>
              <a:rPr lang="en-US" dirty="0" smtClean="0"/>
              <a:t>We </a:t>
            </a:r>
            <a:r>
              <a:rPr lang="en-US" dirty="0" smtClean="0"/>
              <a:t>Cannot Overstate The Importance of His Character In Examining The </a:t>
            </a:r>
            <a:r>
              <a:rPr lang="en-US" dirty="0" smtClean="0"/>
              <a:t>“</a:t>
            </a:r>
            <a:r>
              <a:rPr lang="en-US" dirty="0" err="1" smtClean="0"/>
              <a:t>Oinos</a:t>
            </a:r>
            <a:r>
              <a:rPr lang="en-US" dirty="0" smtClean="0"/>
              <a:t>”</a:t>
            </a:r>
            <a:r>
              <a:rPr lang="en-US" dirty="0" smtClean="0"/>
              <a:t> Provided At </a:t>
            </a:r>
            <a:r>
              <a:rPr lang="en-US" dirty="0" smtClean="0"/>
              <a:t>The Wedding Feast In Cana.</a:t>
            </a:r>
          </a:p>
          <a:p>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Jesus Make In John 2?</a:t>
            </a:r>
            <a:endParaRPr lang="en-US" dirty="0"/>
          </a:p>
        </p:txBody>
      </p:sp>
      <p:sp>
        <p:nvSpPr>
          <p:cNvPr id="7" name="Content Placeholder 6"/>
          <p:cNvSpPr>
            <a:spLocks noGrp="1"/>
          </p:cNvSpPr>
          <p:nvPr>
            <p:ph idx="1"/>
          </p:nvPr>
        </p:nvSpPr>
        <p:spPr>
          <a:xfrm>
            <a:off x="457200" y="1600200"/>
            <a:ext cx="8229600" cy="5257800"/>
          </a:xfrm>
        </p:spPr>
        <p:txBody>
          <a:bodyPr>
            <a:normAutofit fontScale="92500" lnSpcReduction="10000"/>
          </a:bodyPr>
          <a:lstStyle/>
          <a:p>
            <a:r>
              <a:rPr lang="en-US" dirty="0" smtClean="0"/>
              <a:t>Jesus Made “</a:t>
            </a:r>
            <a:r>
              <a:rPr lang="en-US" dirty="0" err="1" smtClean="0"/>
              <a:t>Oinos</a:t>
            </a:r>
            <a:r>
              <a:rPr lang="en-US" dirty="0" smtClean="0"/>
              <a:t>.” This Word Can Mean Either An Alcoholic or Non-Alcoholic Drink.</a:t>
            </a:r>
          </a:p>
          <a:p>
            <a:pPr lvl="1"/>
            <a:r>
              <a:rPr lang="en-US" dirty="0" smtClean="0"/>
              <a:t>Non-Alcoholic (Matthew 9:</a:t>
            </a:r>
            <a:r>
              <a:rPr lang="en-US" dirty="0" smtClean="0"/>
              <a:t>17)</a:t>
            </a:r>
          </a:p>
          <a:p>
            <a:r>
              <a:rPr lang="en-US" dirty="0" smtClean="0"/>
              <a:t>Jesus Made A Huge Amount of The Beverage.</a:t>
            </a:r>
          </a:p>
          <a:p>
            <a:pPr lvl="1"/>
            <a:r>
              <a:rPr lang="en-US" dirty="0" smtClean="0"/>
              <a:t>John 2:</a:t>
            </a:r>
            <a:r>
              <a:rPr lang="en-US" dirty="0" smtClean="0"/>
              <a:t>6, 11 “manifested His glory”</a:t>
            </a:r>
          </a:p>
          <a:p>
            <a:r>
              <a:rPr lang="en-US" dirty="0" smtClean="0"/>
              <a:t>Jesus Made A Beverage The Headwaiter Believed Should Have Been Served First</a:t>
            </a:r>
            <a:r>
              <a:rPr lang="en-US" dirty="0" smtClean="0"/>
              <a:t>.</a:t>
            </a:r>
          </a:p>
          <a:p>
            <a:pPr lvl="1"/>
            <a:r>
              <a:rPr lang="en-US" dirty="0" smtClean="0"/>
              <a:t>John 2:10</a:t>
            </a:r>
            <a:endParaRPr lang="en-US" dirty="0" smtClean="0"/>
          </a:p>
          <a:p>
            <a:r>
              <a:rPr lang="en-US" dirty="0" smtClean="0"/>
              <a:t>Jesus Made A Beverage The Headwaiter Described As “Good.</a:t>
            </a:r>
            <a:r>
              <a:rPr lang="en-US" dirty="0" smtClean="0"/>
              <a:t>”</a:t>
            </a:r>
          </a:p>
          <a:p>
            <a:pPr lvl="1"/>
            <a:r>
              <a:rPr lang="en-US" dirty="0" smtClean="0"/>
              <a:t>John 2:10</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The Headwaiter Describing? Quality or Alcoholic Nature?</a:t>
            </a:r>
            <a:endParaRPr lang="en-US" dirty="0"/>
          </a:p>
        </p:txBody>
      </p:sp>
      <p:sp>
        <p:nvSpPr>
          <p:cNvPr id="5" name="Content Placeholder 4"/>
          <p:cNvSpPr>
            <a:spLocks noGrp="1"/>
          </p:cNvSpPr>
          <p:nvPr>
            <p:ph sz="half" idx="1"/>
          </p:nvPr>
        </p:nvSpPr>
        <p:spPr/>
        <p:txBody>
          <a:bodyPr>
            <a:normAutofit/>
          </a:bodyPr>
          <a:lstStyle/>
          <a:p>
            <a:pPr>
              <a:buNone/>
            </a:pPr>
            <a:r>
              <a:rPr lang="en-US" dirty="0" smtClean="0"/>
              <a:t>If Describing Quality:</a:t>
            </a:r>
          </a:p>
          <a:p>
            <a:r>
              <a:rPr lang="en-US" dirty="0" smtClean="0"/>
              <a:t>Every host serves the </a:t>
            </a:r>
            <a:r>
              <a:rPr lang="en-US" u="sng" dirty="0" smtClean="0"/>
              <a:t>high quality </a:t>
            </a:r>
            <a:r>
              <a:rPr lang="en-US" dirty="0" smtClean="0"/>
              <a:t>beverage first, and when the guests have </a:t>
            </a:r>
            <a:r>
              <a:rPr lang="en-US" u="sng" dirty="0" smtClean="0"/>
              <a:t>filled up </a:t>
            </a:r>
            <a:r>
              <a:rPr lang="en-US" dirty="0" smtClean="0"/>
              <a:t>on it, then the host serves the</a:t>
            </a:r>
            <a:r>
              <a:rPr lang="en-US" dirty="0" smtClean="0"/>
              <a:t> </a:t>
            </a:r>
            <a:r>
              <a:rPr lang="en-US" dirty="0" smtClean="0"/>
              <a:t>poorer</a:t>
            </a:r>
            <a:r>
              <a:rPr lang="en-US" dirty="0" smtClean="0"/>
              <a:t>; </a:t>
            </a:r>
            <a:r>
              <a:rPr lang="en-US" dirty="0" smtClean="0"/>
              <a:t>but you have kept the </a:t>
            </a:r>
            <a:r>
              <a:rPr lang="en-US" u="sng" dirty="0" smtClean="0"/>
              <a:t>high quality </a:t>
            </a:r>
            <a:r>
              <a:rPr lang="en-US" dirty="0" smtClean="0"/>
              <a:t>beverage until now. </a:t>
            </a:r>
            <a:endParaRPr lang="en-US" dirty="0"/>
          </a:p>
        </p:txBody>
      </p:sp>
      <p:sp>
        <p:nvSpPr>
          <p:cNvPr id="6" name="Content Placeholder 5"/>
          <p:cNvSpPr>
            <a:spLocks noGrp="1"/>
          </p:cNvSpPr>
          <p:nvPr>
            <p:ph sz="half" idx="2"/>
          </p:nvPr>
        </p:nvSpPr>
        <p:spPr/>
        <p:txBody>
          <a:bodyPr>
            <a:normAutofit/>
          </a:bodyPr>
          <a:lstStyle/>
          <a:p>
            <a:pPr>
              <a:buNone/>
            </a:pPr>
            <a:r>
              <a:rPr lang="en-US" dirty="0" smtClean="0"/>
              <a:t>If Alcoholic Nature:</a:t>
            </a:r>
          </a:p>
          <a:p>
            <a:r>
              <a:rPr lang="en-US" dirty="0" smtClean="0"/>
              <a:t>Every host serves the </a:t>
            </a:r>
            <a:r>
              <a:rPr lang="en-US" u="sng" dirty="0" smtClean="0"/>
              <a:t>intoxicating</a:t>
            </a:r>
            <a:r>
              <a:rPr lang="en-US" dirty="0" smtClean="0"/>
              <a:t> beverage first, and when the guests have become </a:t>
            </a:r>
            <a:r>
              <a:rPr lang="en-US" u="sng" dirty="0" smtClean="0"/>
              <a:t>drunk</a:t>
            </a:r>
            <a:r>
              <a:rPr lang="en-US" dirty="0" smtClean="0"/>
              <a:t>, then the host serves the</a:t>
            </a:r>
            <a:r>
              <a:rPr lang="en-US" dirty="0" smtClean="0"/>
              <a:t> </a:t>
            </a:r>
            <a:r>
              <a:rPr lang="en-US" dirty="0" smtClean="0"/>
              <a:t>poorer</a:t>
            </a:r>
            <a:r>
              <a:rPr lang="en-US" dirty="0" smtClean="0"/>
              <a:t>; </a:t>
            </a:r>
            <a:r>
              <a:rPr lang="en-US" dirty="0" smtClean="0"/>
              <a:t>but you have kept the </a:t>
            </a:r>
            <a:r>
              <a:rPr lang="en-US" u="sng" dirty="0" smtClean="0"/>
              <a:t>intoxicating</a:t>
            </a:r>
            <a:r>
              <a:rPr lang="en-US" dirty="0" smtClean="0"/>
              <a:t> beverage until now.</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John 2 Doesn’t Prove…</a:t>
            </a:r>
            <a:endParaRPr lang="en-US" dirty="0"/>
          </a:p>
        </p:txBody>
      </p:sp>
      <p:sp>
        <p:nvSpPr>
          <p:cNvPr id="6" name="Content Placeholder 5"/>
          <p:cNvSpPr>
            <a:spLocks noGrp="1"/>
          </p:cNvSpPr>
          <p:nvPr>
            <p:ph idx="1"/>
          </p:nvPr>
        </p:nvSpPr>
        <p:spPr/>
        <p:txBody>
          <a:bodyPr>
            <a:normAutofit/>
          </a:bodyPr>
          <a:lstStyle/>
          <a:p>
            <a:r>
              <a:rPr lang="en-US" dirty="0" smtClean="0"/>
              <a:t>John 2 Doesn’t Prove That Jesus Made An Alcoholic Beverage.</a:t>
            </a:r>
          </a:p>
          <a:p>
            <a:pPr lvl="1"/>
            <a:r>
              <a:rPr lang="en-US" dirty="0" smtClean="0"/>
              <a:t>“</a:t>
            </a:r>
            <a:r>
              <a:rPr lang="en-US" dirty="0" err="1" smtClean="0"/>
              <a:t>oinos</a:t>
            </a:r>
            <a:r>
              <a:rPr lang="en-US" dirty="0" smtClean="0"/>
              <a:t>” can be either.</a:t>
            </a:r>
          </a:p>
          <a:p>
            <a:r>
              <a:rPr lang="en-US" dirty="0" smtClean="0"/>
              <a:t>John 2 Doesn’t Prove That “Good” Wine Is Intoxicating</a:t>
            </a:r>
          </a:p>
          <a:p>
            <a:pPr lvl="1"/>
            <a:r>
              <a:rPr lang="en-US" dirty="0" smtClean="0"/>
              <a:t>“Good” Refers To Quality </a:t>
            </a:r>
          </a:p>
          <a:p>
            <a:pPr lvl="1"/>
            <a:r>
              <a:rPr lang="en-US" dirty="0" smtClean="0"/>
              <a:t>Mark 9:50, Specifically to Taste</a:t>
            </a:r>
          </a:p>
          <a:p>
            <a:pPr lvl="1"/>
            <a:r>
              <a:rPr lang="en-US" dirty="0" smtClean="0"/>
              <a:t>John 10:11, John 10:32</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John 2 Doesn’t Prove…</a:t>
            </a:r>
            <a:endParaRPr lang="en-US" dirty="0"/>
          </a:p>
        </p:txBody>
      </p:sp>
      <p:sp>
        <p:nvSpPr>
          <p:cNvPr id="6" name="Content Placeholder 5"/>
          <p:cNvSpPr>
            <a:spLocks noGrp="1"/>
          </p:cNvSpPr>
          <p:nvPr>
            <p:ph idx="1"/>
          </p:nvPr>
        </p:nvSpPr>
        <p:spPr/>
        <p:txBody>
          <a:bodyPr>
            <a:normAutofit/>
          </a:bodyPr>
          <a:lstStyle/>
          <a:p>
            <a:r>
              <a:rPr lang="en-US" dirty="0" smtClean="0"/>
              <a:t>John 2 Doesn’t Prove That Jesus Gave Intoxicated People More Alcohol.</a:t>
            </a:r>
          </a:p>
          <a:p>
            <a:pPr lvl="1"/>
            <a:r>
              <a:rPr lang="en-US" dirty="0" smtClean="0"/>
              <a:t>“</a:t>
            </a:r>
            <a:r>
              <a:rPr lang="en-US" dirty="0" err="1" smtClean="0"/>
              <a:t>methuo</a:t>
            </a:r>
            <a:r>
              <a:rPr lang="en-US" dirty="0" smtClean="0"/>
              <a:t>” can mean “full” or “satiated”</a:t>
            </a:r>
          </a:p>
          <a:p>
            <a:pPr lvl="1"/>
            <a:r>
              <a:rPr lang="en-US" dirty="0" smtClean="0"/>
              <a:t>LXX: Isaiah 55:10</a:t>
            </a:r>
          </a:p>
          <a:p>
            <a:r>
              <a:rPr lang="en-US" dirty="0" smtClean="0"/>
              <a:t>John 2 Doesn’t Prove “Moderate” Drinking.</a:t>
            </a:r>
          </a:p>
          <a:p>
            <a:pPr lvl="1"/>
            <a:r>
              <a:rPr lang="en-US" dirty="0" smtClean="0"/>
              <a:t>“Proving Too Much” Is A Logical Fallacy.</a:t>
            </a:r>
          </a:p>
          <a:p>
            <a:pPr lvl="1"/>
            <a:r>
              <a:rPr lang="en-US" dirty="0" smtClean="0"/>
              <a:t>Even At A Feast For Many People, For Many Days, 120 Gallons Is A LOT of This Beverage.</a:t>
            </a: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Handle Alcohol?</a:t>
            </a:r>
            <a:endParaRPr lang="en-US" dirty="0"/>
          </a:p>
        </p:txBody>
      </p:sp>
      <p:sp>
        <p:nvSpPr>
          <p:cNvPr id="3" name="Content Placeholder 2"/>
          <p:cNvSpPr>
            <a:spLocks noGrp="1"/>
          </p:cNvSpPr>
          <p:nvPr>
            <p:ph idx="1"/>
          </p:nvPr>
        </p:nvSpPr>
        <p:spPr/>
        <p:txBody>
          <a:bodyPr>
            <a:normAutofit/>
          </a:bodyPr>
          <a:lstStyle/>
          <a:p>
            <a:r>
              <a:rPr lang="en-US" dirty="0" smtClean="0"/>
              <a:t>We Are Commanded To Recognize The Evil And To Be The Exact Opposite.</a:t>
            </a:r>
          </a:p>
          <a:p>
            <a:pPr lvl="1"/>
            <a:r>
              <a:rPr lang="en-US" dirty="0" smtClean="0"/>
              <a:t>Put On The Armor of Light (Romans 13:12-13)</a:t>
            </a:r>
          </a:p>
          <a:p>
            <a:pPr lvl="1"/>
            <a:r>
              <a:rPr lang="en-US" dirty="0" smtClean="0"/>
              <a:t>Be Sons of Light (1 Thessalonians 5:4-8)</a:t>
            </a:r>
          </a:p>
          <a:p>
            <a:pPr lvl="1"/>
            <a:r>
              <a:rPr lang="en-US" dirty="0" smtClean="0"/>
              <a:t>Sober In All Things (2 Timothy 4:5)</a:t>
            </a:r>
          </a:p>
          <a:p>
            <a:pPr lvl="1"/>
            <a:r>
              <a:rPr lang="en-US" dirty="0" smtClean="0"/>
              <a:t>Full of the Spirit (Ephesians 5:17-18)</a:t>
            </a:r>
          </a:p>
          <a:p>
            <a:pPr lvl="1"/>
            <a:r>
              <a:rPr lang="en-US" dirty="0" smtClean="0"/>
              <a:t>Royal Priesthood (2 Peter 2:9)</a:t>
            </a:r>
          </a:p>
          <a:p>
            <a:pPr lvl="1"/>
            <a:r>
              <a:rPr lang="en-US" dirty="0" smtClean="0"/>
              <a:t>The Narrow Path (Matthew 7:13)</a:t>
            </a: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932</TotalTime>
  <Words>1448</Words>
  <Application>Microsoft Macintosh PowerPoint</Application>
  <PresentationFormat>On-screen Show (4:3)</PresentationFormat>
  <Paragraphs>120</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Default Theme</vt:lpstr>
      <vt:lpstr>Wine In The Bible</vt:lpstr>
      <vt:lpstr>Studying Wine In The Bible</vt:lpstr>
      <vt:lpstr>How Did Jesus Address Alcohol?</vt:lpstr>
      <vt:lpstr>How Did Jesus Address Alcohol?</vt:lpstr>
      <vt:lpstr>What Did Jesus Make In John 2?</vt:lpstr>
      <vt:lpstr>What Is The Headwaiter Describing? Quality or Alcoholic Nature?</vt:lpstr>
      <vt:lpstr>What John 2 Doesn’t Prove…</vt:lpstr>
      <vt:lpstr>What John 2 Doesn’t Prove…</vt:lpstr>
      <vt:lpstr>How Will We Handle Alcohol?</vt:lpstr>
      <vt:lpstr>Wine In The Bible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76</cp:revision>
  <cp:lastPrinted>2015-12-13T03:36:01Z</cp:lastPrinted>
  <dcterms:created xsi:type="dcterms:W3CDTF">2015-12-12T20:51:31Z</dcterms:created>
  <dcterms:modified xsi:type="dcterms:W3CDTF">2015-12-13T03:36:16Z</dcterms:modified>
</cp:coreProperties>
</file>