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56" r:id="rId2"/>
    <p:sldId id="263" r:id="rId3"/>
    <p:sldId id="264" r:id="rId4"/>
    <p:sldId id="266" r:id="rId5"/>
    <p:sldId id="265" r:id="rId6"/>
    <p:sldId id="268" r:id="rId7"/>
    <p:sldId id="267" r:id="rId8"/>
    <p:sldId id="270"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68189" autoAdjust="0"/>
  </p:normalViewPr>
  <p:slideViewPr>
    <p:cSldViewPr snapToGrid="0" snapToObjects="1">
      <p:cViewPr varScale="1">
        <p:scale>
          <a:sx n="78" d="100"/>
          <a:sy n="78" d="100"/>
        </p:scale>
        <p:origin x="-1760"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CE727-666F-C546-BE22-8BC7B1168016}" type="datetimeFigureOut">
              <a:rPr lang="en-US" smtClean="0"/>
              <a:pPr/>
              <a:t>12/5/15</a:t>
            </a:fld>
            <a:endParaRPr lang="en-US"/>
          </a:p>
        </p:txBody>
      </p:sp>
      <p:sp>
        <p:nvSpPr>
          <p:cNvPr id="4" name="Slide Image Placeholder 3"/>
          <p:cNvSpPr>
            <a:spLocks noGrp="1" noRot="1" noChangeAspect="1"/>
          </p:cNvSpPr>
          <p:nvPr>
            <p:ph type="sldImg" idx="2"/>
          </p:nvPr>
        </p:nvSpPr>
        <p:spPr>
          <a:xfrm>
            <a:off x="1597315" y="90720"/>
            <a:ext cx="3709947" cy="27824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1419" y="3039181"/>
            <a:ext cx="6569167" cy="58061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880985" y="472320"/>
            <a:ext cx="899837" cy="457200"/>
          </a:xfrm>
          <a:prstGeom prst="rect">
            <a:avLst/>
          </a:prstGeom>
        </p:spPr>
        <p:txBody>
          <a:bodyPr vert="horz" lIns="91440" tIns="45720" rIns="91440" bIns="45720" rtlCol="0" anchor="b"/>
          <a:lstStyle>
            <a:lvl1pPr algn="r">
              <a:defRPr sz="1200"/>
            </a:lvl1pPr>
          </a:lstStyle>
          <a:p>
            <a:fld id="{714B0D90-DDB2-4F49-9C0A-7C6F4778CE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With just a quick look through the Bible, </a:t>
            </a:r>
            <a:r>
              <a:rPr lang="en-US" sz="1600" baseline="0" dirty="0" smtClean="0"/>
              <a:t>it is easy to see that God has lots to say about alcohol and wine.</a:t>
            </a:r>
          </a:p>
          <a:p>
            <a:endParaRPr lang="en-US" sz="1600" dirty="0" smtClean="0"/>
          </a:p>
          <a:p>
            <a:r>
              <a:rPr lang="en-US" sz="1600" dirty="0" smtClean="0"/>
              <a:t>We have passages like Proverbs 23:29-35</a:t>
            </a:r>
          </a:p>
          <a:p>
            <a:endParaRPr lang="en-US" sz="1600" dirty="0" smtClean="0"/>
          </a:p>
          <a:p>
            <a:r>
              <a:rPr lang="en-US" sz="1600" dirty="0" smtClean="0"/>
              <a:t>Then,</a:t>
            </a:r>
            <a:r>
              <a:rPr lang="en-US" sz="1600" baseline="0" dirty="0" smtClean="0"/>
              <a:t> We have passages like John 2…where Jesus turns water into wine. And we can’t help but ask?  What is this passage showing us and teaching us about this topic.</a:t>
            </a:r>
          </a:p>
          <a:p>
            <a:endParaRPr lang="en-US" sz="1600" baseline="0" dirty="0" smtClean="0"/>
          </a:p>
          <a:p>
            <a:r>
              <a:rPr lang="en-US" sz="1600" baseline="0" dirty="0" smtClean="0"/>
              <a:t>So today we are going to begin dealing with some of these issues.  I want us to begin by recognizing TWO really Big FACTORS…</a:t>
            </a:r>
            <a:endParaRPr lang="en-US" sz="1600" dirty="0" smtClean="0"/>
          </a:p>
          <a:p>
            <a:endParaRPr lang="en-US" sz="1600" dirty="0" smtClean="0"/>
          </a:p>
          <a:p>
            <a:r>
              <a:rPr lang="en-US" sz="1600" dirty="0" smtClean="0"/>
              <a:t>An important and challenging</a:t>
            </a:r>
            <a:r>
              <a:rPr lang="en-US" sz="1600" baseline="0" dirty="0" smtClean="0"/>
              <a:t> study…</a:t>
            </a:r>
          </a:p>
          <a:p>
            <a:endParaRPr lang="en-US" sz="1600" baseline="0" dirty="0" smtClean="0"/>
          </a:p>
        </p:txBody>
      </p:sp>
      <p:sp>
        <p:nvSpPr>
          <p:cNvPr id="4" name="Slide Number Placeholder 3"/>
          <p:cNvSpPr>
            <a:spLocks noGrp="1"/>
          </p:cNvSpPr>
          <p:nvPr>
            <p:ph type="sldNum" sz="quarter" idx="10"/>
          </p:nvPr>
        </p:nvSpPr>
        <p:spPr/>
        <p:txBody>
          <a:bodyPr/>
          <a:lstStyle/>
          <a:p>
            <a:fld id="{714B0D90-DDB2-4F49-9C0A-7C6F4778CE2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Academic.</a:t>
            </a:r>
          </a:p>
          <a:p>
            <a:endParaRPr lang="en-US" sz="1600" dirty="0" smtClean="0"/>
          </a:p>
          <a:p>
            <a:r>
              <a:rPr lang="en-US" sz="1600" dirty="0" smtClean="0"/>
              <a:t>Matt 9:17 – people overlook sometimes that Jesus is talking about the process of PRESERVATION.</a:t>
            </a:r>
            <a:r>
              <a:rPr lang="en-US" sz="1600" baseline="0" dirty="0" smtClean="0"/>
              <a:t>  The Jews knew not only how to make fresh wine, but also how they could best preserve it for use long after the grape harvest was over.</a:t>
            </a:r>
          </a:p>
          <a:p>
            <a:endParaRPr lang="en-US" sz="1600" baseline="0" dirty="0" smtClean="0"/>
          </a:p>
          <a:p>
            <a:r>
              <a:rPr lang="en-US" sz="1600" baseline="0" dirty="0" smtClean="0"/>
              <a:t>Rom 14:21 – This is a topic where we don’t just think about how our decisions effect us, but how our decisions effect others.</a:t>
            </a:r>
          </a:p>
          <a:p>
            <a:endParaRPr lang="en-US" sz="1600" baseline="0" dirty="0" smtClean="0"/>
          </a:p>
          <a:p>
            <a:r>
              <a:rPr lang="en-US" sz="1600" baseline="0" dirty="0" smtClean="0"/>
              <a:t>Application…</a:t>
            </a:r>
            <a:r>
              <a:rPr lang="en-US" sz="1600" dirty="0" smtClean="0"/>
              <a:t>   </a:t>
            </a:r>
            <a:r>
              <a:rPr lang="en-US" sz="1600" dirty="0" smtClean="0"/>
              <a:t>Steve Klein’s Phone call…</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GIVEN THESE TWO FACTORS:  This Calls For Both Teachers &amp; Students To Give Their Best.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As</a:t>
            </a:r>
            <a:r>
              <a:rPr lang="en-US" sz="1600" baseline="0" dirty="0" smtClean="0"/>
              <a:t> I’m teaching, I need to give you God’s word with great care. In matters of doctrine I need to be uncompromising, and in matters of judgment I need to give the best guidance possible.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As students, you need to avoid over-simplifying the issue, and you need to avoid picking and choosing verses to rationalize destructive behavior.</a:t>
            </a:r>
          </a:p>
          <a:p>
            <a:endParaRPr lang="en-US" sz="1600" dirty="0" smtClean="0"/>
          </a:p>
          <a:p>
            <a:r>
              <a:rPr lang="en-US" sz="1600" dirty="0" smtClean="0"/>
              <a:t>***My Point is:  This</a:t>
            </a:r>
            <a:r>
              <a:rPr lang="en-US" sz="1600" baseline="0" dirty="0" smtClean="0"/>
              <a:t> is not a topic to take lightly.  There are very legitimate questions that need to be asked…There must also be wisdom to avoid any practice that could ruin people’s lives and even cost them their souls.</a:t>
            </a:r>
            <a:endParaRPr lang="en-US" sz="1600"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10</a:t>
            </a:r>
            <a:r>
              <a:rPr lang="en-US" sz="1800" baseline="0" dirty="0" smtClean="0"/>
              <a:t> Hebrew Terms To Refer to Wine and Drunk</a:t>
            </a:r>
          </a:p>
          <a:p>
            <a:endParaRPr lang="en-US" sz="1800" baseline="0" dirty="0" smtClean="0"/>
          </a:p>
          <a:p>
            <a:endParaRPr lang="en-US" sz="1800" baseline="0" dirty="0" smtClean="0"/>
          </a:p>
          <a:p>
            <a:r>
              <a:rPr lang="en-US" sz="1800" baseline="0" dirty="0" smtClean="0"/>
              <a:t>7937 pronounced  </a:t>
            </a:r>
            <a:r>
              <a:rPr lang="en-US" sz="1800" baseline="0" dirty="0" err="1" smtClean="0"/>
              <a:t>Shak</a:t>
            </a:r>
            <a:r>
              <a:rPr lang="en-US" sz="1800" baseline="0" dirty="0" smtClean="0"/>
              <a:t>-Hair</a:t>
            </a:r>
          </a:p>
          <a:p>
            <a:r>
              <a:rPr lang="en-US" sz="1800" baseline="0" dirty="0" smtClean="0"/>
              <a:t>7941 pronounced  </a:t>
            </a:r>
            <a:r>
              <a:rPr lang="en-US" sz="1800" baseline="0" dirty="0" err="1" smtClean="0"/>
              <a:t>Shey</a:t>
            </a:r>
            <a:r>
              <a:rPr lang="en-US" sz="1800" baseline="0" dirty="0" smtClean="0"/>
              <a:t> - </a:t>
            </a:r>
            <a:r>
              <a:rPr lang="en-US" sz="1800" baseline="0" dirty="0" err="1" smtClean="0"/>
              <a:t>Har</a:t>
            </a:r>
            <a:endParaRPr lang="en-US" sz="1800"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aseline="0" dirty="0" smtClean="0"/>
          </a:p>
          <a:p>
            <a:r>
              <a:rPr lang="en-US" sz="1800" dirty="0" err="1" smtClean="0"/>
              <a:t>Oin</a:t>
            </a:r>
            <a:r>
              <a:rPr lang="en-US" sz="1800" dirty="0" smtClean="0"/>
              <a:t>-us</a:t>
            </a:r>
          </a:p>
          <a:p>
            <a:endParaRPr lang="en-US" sz="1800" baseline="0" dirty="0" smtClean="0"/>
          </a:p>
          <a:p>
            <a:endParaRPr lang="en-US" sz="1800" baseline="0" dirty="0" smtClean="0"/>
          </a:p>
          <a:p>
            <a:r>
              <a:rPr lang="en-US" sz="1800" baseline="0" dirty="0" smtClean="0"/>
              <a:t>MATTHEW 27:</a:t>
            </a:r>
          </a:p>
          <a:p>
            <a:endParaRPr lang="en-US" sz="1800" baseline="0" dirty="0" smtClean="0"/>
          </a:p>
          <a:p>
            <a:r>
              <a:rPr lang="en-US" sz="1800" baseline="0" dirty="0" smtClean="0"/>
              <a:t>Vs. 34 – </a:t>
            </a:r>
            <a:r>
              <a:rPr lang="en-US" sz="1800" baseline="0" dirty="0" err="1" smtClean="0"/>
              <a:t>Oinos</a:t>
            </a:r>
            <a:r>
              <a:rPr lang="en-US" sz="1800" baseline="0" dirty="0" smtClean="0"/>
              <a:t>, he would not drink.</a:t>
            </a:r>
          </a:p>
          <a:p>
            <a:r>
              <a:rPr lang="en-US" sz="1800" baseline="0" dirty="0" smtClean="0"/>
              <a:t>Vs. 48 – </a:t>
            </a:r>
            <a:r>
              <a:rPr lang="en-US" sz="1800" baseline="0" dirty="0" err="1" smtClean="0"/>
              <a:t>Oxos</a:t>
            </a:r>
            <a:r>
              <a:rPr lang="en-US" sz="1800" baseline="0" dirty="0" smtClean="0"/>
              <a:t>, he would drink.  Vinegar</a:t>
            </a:r>
          </a:p>
          <a:p>
            <a:endParaRPr lang="en-US" sz="1800" baseline="0" dirty="0" smtClean="0"/>
          </a:p>
          <a:p>
            <a:r>
              <a:rPr lang="en-US" sz="1800" baseline="0" dirty="0" smtClean="0"/>
              <a:t>Luke 1:15  - See-care-ah</a:t>
            </a:r>
          </a:p>
          <a:p>
            <a:endParaRPr lang="en-US" sz="1800" baseline="0" dirty="0" smtClean="0"/>
          </a:p>
          <a:p>
            <a:r>
              <a:rPr lang="en-US" sz="1800" baseline="0" dirty="0" smtClean="0"/>
              <a:t>THE POINT:  Don’t assume that anytime you see the word “wine” it is alcoholic.  </a:t>
            </a:r>
            <a:r>
              <a:rPr lang="en-US" sz="1800" baseline="0" dirty="0" err="1" smtClean="0"/>
              <a:t>Oinos</a:t>
            </a:r>
            <a:r>
              <a:rPr lang="en-US" sz="1800" baseline="0" dirty="0" smtClean="0"/>
              <a:t> or “wine” can be used for everything from fresh grape juice to fermented wine.</a:t>
            </a:r>
          </a:p>
        </p:txBody>
      </p:sp>
      <p:sp>
        <p:nvSpPr>
          <p:cNvPr id="4" name="Slide Number Placeholder 3"/>
          <p:cNvSpPr>
            <a:spLocks noGrp="1"/>
          </p:cNvSpPr>
          <p:nvPr>
            <p:ph type="sldNum" sz="quarter" idx="10"/>
          </p:nvPr>
        </p:nvSpPr>
        <p:spPr/>
        <p:txBody>
          <a:bodyPr/>
          <a:lstStyle/>
          <a:p>
            <a:fld id="{714B0D90-DDB2-4F49-9C0A-7C6F4778CE2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Most of the YEAST is killed once the alcohol level reaches</a:t>
            </a:r>
            <a:r>
              <a:rPr lang="en-US" sz="1800" baseline="0" dirty="0" smtClean="0"/>
              <a:t> 12%.  So the natural chain reaction stops at about 12% alcohol content.</a:t>
            </a:r>
            <a:endParaRPr lang="en-US" sz="1800"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“Must” could be boiled down to a thick syrup  and/or filtered.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 Containers could be filled to capacity to remove oxygen, and then stored in cool temperatures in the ground.</a:t>
            </a:r>
          </a:p>
          <a:p>
            <a:endParaRPr lang="en-US" sz="1800"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They could preserve</a:t>
            </a:r>
            <a:r>
              <a:rPr lang="en-US" sz="1800" baseline="0" dirty="0" smtClean="0"/>
              <a:t> it.  And when they didn’t it was still not the same as modern wine.</a:t>
            </a:r>
          </a:p>
          <a:p>
            <a:endParaRPr lang="en-US" sz="1800" baseline="0" dirty="0" smtClean="0"/>
          </a:p>
          <a:p>
            <a:r>
              <a:rPr lang="en-US" sz="1800" baseline="0" dirty="0" smtClean="0"/>
              <a:t>CUTTING WITH WATER:  So that first Century Wine is going to suddenly go from about 4% to about 2% even less!</a:t>
            </a:r>
          </a:p>
          <a:p>
            <a:endParaRPr lang="en-US" sz="1800" baseline="0" dirty="0" smtClean="0"/>
          </a:p>
          <a:p>
            <a:r>
              <a:rPr lang="en-US" sz="1800" baseline="0" dirty="0" smtClean="0"/>
              <a:t>Modern Wine Makers – add sugars to increase the fermentation, and even “fortify” which just means add – extra alcohol once the fermentation is complete.  Today’s wine is NOT the same as the wine of the 1</a:t>
            </a:r>
            <a:r>
              <a:rPr lang="en-US" sz="1800" baseline="30000" dirty="0" smtClean="0"/>
              <a:t>st</a:t>
            </a:r>
            <a:r>
              <a:rPr lang="en-US" sz="1800" baseline="0" dirty="0" smtClean="0"/>
              <a:t> Century.  It is 2, 3, or 4 times more alcoholic!</a:t>
            </a:r>
          </a:p>
          <a:p>
            <a:endParaRPr lang="en-US" sz="1800" baseline="0" dirty="0" smtClean="0"/>
          </a:p>
          <a:p>
            <a:r>
              <a:rPr lang="en-US" sz="1800" baseline="0" dirty="0" smtClean="0"/>
              <a:t>THE POINT:  If you want to avoid the “strong drink” of the Bible – Not only do you have to avoid all modern Liquors, but you also have to avoid all modern wines.  </a:t>
            </a:r>
          </a:p>
          <a:p>
            <a:endParaRPr lang="en-US" sz="1800" baseline="0" dirty="0" smtClean="0"/>
          </a:p>
          <a:p>
            <a:r>
              <a:rPr lang="en-US" sz="1800" baseline="0" dirty="0" smtClean="0"/>
              <a:t>Please don’t assume “wine” is just “wine”</a:t>
            </a:r>
            <a:endParaRPr lang="en-US" sz="1800"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4B0D90-DDB2-4F49-9C0A-7C6F4778CE2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Rather than living like the rest of the world</a:t>
            </a:r>
          </a:p>
          <a:p>
            <a:r>
              <a:rPr lang="en-US" sz="2000" dirty="0" smtClean="0"/>
              <a:t> – our goal is to live like Jesus.</a:t>
            </a:r>
          </a:p>
          <a:p>
            <a:endParaRPr lang="en-US" sz="2000" dirty="0" smtClean="0"/>
          </a:p>
          <a:p>
            <a:r>
              <a:rPr lang="en-US" sz="2000" dirty="0" smtClean="0"/>
              <a:t>Rather than turn to a drink to feel better or </a:t>
            </a:r>
            <a:br>
              <a:rPr lang="en-US" sz="2000" dirty="0" smtClean="0"/>
            </a:br>
            <a:r>
              <a:rPr lang="en-US" sz="2000" dirty="0" smtClean="0"/>
              <a:t>deal with problems – we turn to GOD.</a:t>
            </a:r>
            <a:endParaRPr lang="en-US" sz="2000"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txStyles>
    <p:titleStyle>
      <a:lvl1pPr algn="ctr" defTabSz="4572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Wine In The </a:t>
            </a:r>
            <a:r>
              <a:rPr lang="en-US" dirty="0" smtClean="0"/>
              <a:t>Bible</a:t>
            </a:r>
            <a:endParaRPr lang="en-US" dirty="0"/>
          </a:p>
        </p:txBody>
      </p:sp>
      <p:sp>
        <p:nvSpPr>
          <p:cNvPr id="3" name="Subtitle 2"/>
          <p:cNvSpPr>
            <a:spLocks noGrp="1"/>
          </p:cNvSpPr>
          <p:nvPr>
            <p:ph type="subTitle" idx="1"/>
          </p:nvPr>
        </p:nvSpPr>
        <p:spPr/>
        <p:txBody>
          <a:bodyPr/>
          <a:lstStyle/>
          <a:p>
            <a:endParaRPr lang="en-US"/>
          </a:p>
        </p:txBody>
      </p:sp>
      <p:pic>
        <p:nvPicPr>
          <p:cNvPr id="4" name="Picture 3" descr="Wine-Title.jpg"/>
          <p:cNvPicPr>
            <a:picLocks noChangeAspect="1"/>
          </p:cNvPicPr>
          <p:nvPr/>
        </p:nvPicPr>
        <p:blipFill>
          <a:blip r:embed="rId3"/>
          <a:stretch>
            <a:fillRect/>
          </a:stretch>
        </p:blipFill>
        <p:spPr>
          <a:xfrm>
            <a:off x="-1" y="0"/>
            <a:ext cx="9144001" cy="6858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Wine In The Bible</a:t>
            </a:r>
            <a:endParaRPr lang="en-US" dirty="0"/>
          </a:p>
        </p:txBody>
      </p:sp>
      <p:sp>
        <p:nvSpPr>
          <p:cNvPr id="3" name="Content Placeholder 2"/>
          <p:cNvSpPr>
            <a:spLocks noGrp="1"/>
          </p:cNvSpPr>
          <p:nvPr>
            <p:ph idx="1"/>
          </p:nvPr>
        </p:nvSpPr>
        <p:spPr>
          <a:xfrm>
            <a:off x="457200" y="1600200"/>
            <a:ext cx="8229600" cy="4976968"/>
          </a:xfrm>
        </p:spPr>
        <p:txBody>
          <a:bodyPr>
            <a:normAutofit/>
          </a:bodyPr>
          <a:lstStyle/>
          <a:p>
            <a:r>
              <a:rPr lang="en-US" dirty="0" smtClean="0"/>
              <a:t>There Is An Academic Examination.</a:t>
            </a:r>
          </a:p>
          <a:p>
            <a:pPr lvl="1"/>
            <a:r>
              <a:rPr lang="en-US" dirty="0" smtClean="0"/>
              <a:t>Many Hebrew &amp; Greek Terms</a:t>
            </a:r>
          </a:p>
          <a:p>
            <a:pPr lvl="1"/>
            <a:r>
              <a:rPr lang="en-US" dirty="0" smtClean="0"/>
              <a:t>Many Historical Practices &amp; Insights (Matt 9:17)</a:t>
            </a:r>
          </a:p>
          <a:p>
            <a:pPr lvl="1"/>
            <a:r>
              <a:rPr lang="en-US" dirty="0" smtClean="0"/>
              <a:t>Interconnected Commands (Romans 14:21, </a:t>
            </a:r>
            <a:br>
              <a:rPr lang="en-US" dirty="0" smtClean="0"/>
            </a:br>
            <a:r>
              <a:rPr lang="en-US" dirty="0" smtClean="0"/>
              <a:t>1 Peter 4:2-7)</a:t>
            </a:r>
          </a:p>
          <a:p>
            <a:pPr lvl="1"/>
            <a:r>
              <a:rPr lang="en-US" dirty="0" smtClean="0"/>
              <a:t>Helpful Contextual Details (John 2:6)</a:t>
            </a:r>
          </a:p>
          <a:p>
            <a:r>
              <a:rPr lang="en-US" dirty="0" smtClean="0"/>
              <a:t>There Are Also Life &amp; Death Consequences In </a:t>
            </a:r>
            <a:br>
              <a:rPr lang="en-US" dirty="0" smtClean="0"/>
            </a:br>
            <a:r>
              <a:rPr lang="en-US" dirty="0" smtClean="0"/>
              <a:t>Our Applications.</a:t>
            </a:r>
          </a:p>
          <a:p>
            <a:pPr lvl="1"/>
            <a:r>
              <a:rPr lang="en-US" dirty="0" smtClean="0"/>
              <a:t>Hebrews 5:14</a:t>
            </a: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Foundations: </a:t>
            </a:r>
            <a:br>
              <a:rPr lang="en-US" dirty="0" smtClean="0"/>
            </a:br>
            <a:r>
              <a:rPr lang="en-US" dirty="0" smtClean="0"/>
              <a:t>The Bible Words For Wine</a:t>
            </a:r>
            <a:endParaRPr lang="en-US" dirty="0"/>
          </a:p>
        </p:txBody>
      </p:sp>
      <p:sp>
        <p:nvSpPr>
          <p:cNvPr id="3" name="Content Placeholder 2"/>
          <p:cNvSpPr>
            <a:spLocks noGrp="1"/>
          </p:cNvSpPr>
          <p:nvPr>
            <p:ph idx="1"/>
          </p:nvPr>
        </p:nvSpPr>
        <p:spPr/>
        <p:txBody>
          <a:bodyPr>
            <a:normAutofit/>
          </a:bodyPr>
          <a:lstStyle/>
          <a:p>
            <a:pPr>
              <a:buNone/>
            </a:pPr>
            <a:r>
              <a:rPr lang="en-US" u="sng" dirty="0" smtClean="0"/>
              <a:t>Key Hebrew Terms</a:t>
            </a:r>
          </a:p>
          <a:p>
            <a:r>
              <a:rPr lang="en-US" dirty="0" err="1" smtClean="0"/>
              <a:t>Yayin</a:t>
            </a:r>
            <a:r>
              <a:rPr lang="en-US" dirty="0" smtClean="0"/>
              <a:t>, H3196: Genesis 9:21  “wine”</a:t>
            </a:r>
          </a:p>
          <a:p>
            <a:r>
              <a:rPr lang="en-US" dirty="0" err="1" smtClean="0"/>
              <a:t>Shakar</a:t>
            </a:r>
            <a:r>
              <a:rPr lang="en-US" dirty="0" smtClean="0"/>
              <a:t>, H7937: Genesis 9:21  “drunken”</a:t>
            </a:r>
          </a:p>
          <a:p>
            <a:r>
              <a:rPr lang="en-US" dirty="0" err="1" smtClean="0"/>
              <a:t>Shekar</a:t>
            </a:r>
            <a:r>
              <a:rPr lang="en-US" dirty="0" smtClean="0"/>
              <a:t>, H7941: Leviticus 10:9  “strong drink”</a:t>
            </a:r>
          </a:p>
          <a:p>
            <a:r>
              <a:rPr lang="en-US" dirty="0" err="1" smtClean="0"/>
              <a:t>Tiyrosh</a:t>
            </a:r>
            <a:r>
              <a:rPr lang="en-US" dirty="0" smtClean="0"/>
              <a:t>, H8492: Genesis 27:28  “wine”</a:t>
            </a:r>
          </a:p>
          <a:p>
            <a:pPr lvl="1"/>
            <a:r>
              <a:rPr lang="en-US" dirty="0" smtClean="0"/>
              <a:t>Fresh grape juice, rarely fermented</a:t>
            </a:r>
          </a:p>
          <a:p>
            <a:pPr lvl="1"/>
            <a:r>
              <a:rPr lang="en-US" dirty="0" smtClean="0"/>
              <a:t>Judges 9:13, Isaiah 65:8, Proverbs 3:10</a:t>
            </a:r>
          </a:p>
          <a:p>
            <a:pPr lvl="1"/>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Foundations: </a:t>
            </a:r>
            <a:br>
              <a:rPr lang="en-US" dirty="0" smtClean="0"/>
            </a:br>
            <a:r>
              <a:rPr lang="en-US" dirty="0" smtClean="0"/>
              <a:t>The Bible Words For Wine</a:t>
            </a:r>
            <a:endParaRPr lang="en-US" dirty="0"/>
          </a:p>
        </p:txBody>
      </p:sp>
      <p:sp>
        <p:nvSpPr>
          <p:cNvPr id="3" name="Content Placeholder 2"/>
          <p:cNvSpPr>
            <a:spLocks noGrp="1"/>
          </p:cNvSpPr>
          <p:nvPr>
            <p:ph idx="1"/>
          </p:nvPr>
        </p:nvSpPr>
        <p:spPr/>
        <p:txBody>
          <a:bodyPr>
            <a:normAutofit/>
          </a:bodyPr>
          <a:lstStyle/>
          <a:p>
            <a:pPr>
              <a:buNone/>
            </a:pPr>
            <a:r>
              <a:rPr lang="en-US" u="sng" dirty="0" smtClean="0"/>
              <a:t>Key Greek Terms</a:t>
            </a:r>
          </a:p>
          <a:p>
            <a:r>
              <a:rPr lang="en-US" dirty="0" err="1" smtClean="0"/>
              <a:t>Oinos</a:t>
            </a:r>
            <a:r>
              <a:rPr lang="en-US" dirty="0" smtClean="0"/>
              <a:t>, G3631: John 2:9-10, Mt 9:17  “wine”</a:t>
            </a:r>
          </a:p>
          <a:p>
            <a:r>
              <a:rPr lang="en-US" dirty="0" err="1" smtClean="0"/>
              <a:t>Gleukos</a:t>
            </a:r>
            <a:r>
              <a:rPr lang="en-US" dirty="0" smtClean="0"/>
              <a:t>, G1098: Acts 2:13 “new wine”</a:t>
            </a:r>
          </a:p>
          <a:p>
            <a:pPr lvl="1"/>
            <a:r>
              <a:rPr lang="en-US" dirty="0" smtClean="0"/>
              <a:t>Septuagint For Job 32:19 (Hebrew </a:t>
            </a:r>
            <a:r>
              <a:rPr lang="en-US" dirty="0" err="1" smtClean="0"/>
              <a:t>Yayin</a:t>
            </a:r>
            <a:r>
              <a:rPr lang="en-US" dirty="0" smtClean="0"/>
              <a:t>)</a:t>
            </a:r>
          </a:p>
          <a:p>
            <a:r>
              <a:rPr lang="en-US" dirty="0" err="1" smtClean="0"/>
              <a:t>Oxos</a:t>
            </a:r>
            <a:r>
              <a:rPr lang="en-US" dirty="0" smtClean="0"/>
              <a:t>, G3690: Matthew 27:48  “vinegar”</a:t>
            </a:r>
          </a:p>
          <a:p>
            <a:r>
              <a:rPr lang="en-US" dirty="0" err="1" smtClean="0"/>
              <a:t>Sikera</a:t>
            </a:r>
            <a:r>
              <a:rPr lang="en-US" dirty="0" smtClean="0"/>
              <a:t>, G4608: Luke 1:15  “strong drink”</a:t>
            </a:r>
          </a:p>
          <a:p>
            <a:pPr>
              <a:buNone/>
            </a:pPr>
            <a:r>
              <a:rPr lang="en-US" u="sng" dirty="0" smtClean="0"/>
              <a:t>THE POINT: </a:t>
            </a:r>
            <a:r>
              <a:rPr lang="en-US" dirty="0" smtClean="0"/>
              <a:t>These words have such broad usages, the context is vital.</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Foundations: </a:t>
            </a:r>
            <a:br>
              <a:rPr lang="en-US" dirty="0" smtClean="0"/>
            </a:br>
            <a:r>
              <a:rPr lang="en-US" dirty="0" smtClean="0"/>
              <a:t>Fermentation In The First Century</a:t>
            </a:r>
            <a:endParaRPr lang="en-US" dirty="0"/>
          </a:p>
        </p:txBody>
      </p:sp>
      <p:sp>
        <p:nvSpPr>
          <p:cNvPr id="3" name="Content Placeholder 2"/>
          <p:cNvSpPr>
            <a:spLocks noGrp="1"/>
          </p:cNvSpPr>
          <p:nvPr>
            <p:ph idx="1"/>
          </p:nvPr>
        </p:nvSpPr>
        <p:spPr/>
        <p:txBody>
          <a:bodyPr/>
          <a:lstStyle/>
          <a:p>
            <a:r>
              <a:rPr lang="en-US" dirty="0" smtClean="0"/>
              <a:t>Yeast Reacts With The Sugar, Converting The Sugar Into Alcohol &amp; Producing Carbon Dioxide As A By-Product</a:t>
            </a:r>
            <a:r>
              <a:rPr lang="en-US" dirty="0" smtClean="0"/>
              <a:t>.  Can Rise To 12%.</a:t>
            </a:r>
            <a:endParaRPr lang="en-US" dirty="0" smtClean="0"/>
          </a:p>
        </p:txBody>
      </p:sp>
      <p:pic>
        <p:nvPicPr>
          <p:cNvPr id="4" name="Picture 3" descr="Mthomebrew_must.JPG"/>
          <p:cNvPicPr>
            <a:picLocks noChangeAspect="1"/>
          </p:cNvPicPr>
          <p:nvPr/>
        </p:nvPicPr>
        <p:blipFill>
          <a:blip r:embed="rId3"/>
          <a:stretch>
            <a:fillRect/>
          </a:stretch>
        </p:blipFill>
        <p:spPr>
          <a:xfrm>
            <a:off x="352456" y="3198813"/>
            <a:ext cx="8562976" cy="3238500"/>
          </a:xfrm>
          <a:prstGeom prst="rect">
            <a:avLst/>
          </a:prstGeom>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Foundations: </a:t>
            </a:r>
            <a:br>
              <a:rPr lang="en-US" dirty="0" smtClean="0"/>
            </a:br>
            <a:r>
              <a:rPr lang="en-US" dirty="0" smtClean="0"/>
              <a:t>Fermentation In The First Century</a:t>
            </a:r>
            <a:endParaRPr lang="en-US" dirty="0"/>
          </a:p>
        </p:txBody>
      </p:sp>
      <p:sp>
        <p:nvSpPr>
          <p:cNvPr id="3" name="Content Placeholder 2"/>
          <p:cNvSpPr>
            <a:spLocks noGrp="1"/>
          </p:cNvSpPr>
          <p:nvPr>
            <p:ph idx="1"/>
          </p:nvPr>
        </p:nvSpPr>
        <p:spPr>
          <a:xfrm>
            <a:off x="457200" y="1600200"/>
            <a:ext cx="8229600" cy="5017977"/>
          </a:xfrm>
        </p:spPr>
        <p:txBody>
          <a:bodyPr>
            <a:normAutofit/>
          </a:bodyPr>
          <a:lstStyle/>
          <a:p>
            <a:r>
              <a:rPr lang="en-US" dirty="0" smtClean="0"/>
              <a:t>1st Century People </a:t>
            </a:r>
            <a:r>
              <a:rPr lang="en-US" u="sng" dirty="0" smtClean="0"/>
              <a:t>WERE ABLE TO </a:t>
            </a:r>
            <a:r>
              <a:rPr lang="en-US" dirty="0" smtClean="0"/>
              <a:t>Preserve Grape Juice Over A Long Time.</a:t>
            </a:r>
            <a:endParaRPr lang="en-US" dirty="0" smtClean="0"/>
          </a:p>
          <a:p>
            <a:pPr lvl="1"/>
            <a:r>
              <a:rPr lang="en-US" dirty="0" err="1" smtClean="0"/>
              <a:t>Lucius</a:t>
            </a:r>
            <a:r>
              <a:rPr lang="en-US" dirty="0" smtClean="0"/>
              <a:t> </a:t>
            </a:r>
            <a:r>
              <a:rPr lang="en-US" dirty="0" err="1" smtClean="0"/>
              <a:t>Junius</a:t>
            </a:r>
            <a:r>
              <a:rPr lang="en-US" dirty="0" smtClean="0"/>
              <a:t> </a:t>
            </a:r>
            <a:r>
              <a:rPr lang="en-US" dirty="0" err="1" smtClean="0"/>
              <a:t>Moderatus</a:t>
            </a:r>
            <a:r>
              <a:rPr lang="en-US" dirty="0" smtClean="0"/>
              <a:t> </a:t>
            </a:r>
            <a:r>
              <a:rPr lang="en-US" dirty="0" err="1" smtClean="0"/>
              <a:t>Columella</a:t>
            </a:r>
            <a:r>
              <a:rPr lang="en-US" dirty="0" smtClean="0"/>
              <a:t>  (4 to 70 AD)</a:t>
            </a:r>
          </a:p>
          <a:p>
            <a:pPr lvl="1"/>
            <a:r>
              <a:rPr lang="en-US" dirty="0" smtClean="0"/>
              <a:t>Pliny the Elder: wine  “with strength reduced by filter” has its “strike and madness taken away” leaving one in a “mild and healthy state of mind.”</a:t>
            </a:r>
          </a:p>
          <a:p>
            <a:pPr lvl="1"/>
            <a:r>
              <a:rPr lang="en-US" dirty="0" smtClean="0"/>
              <a:t>Cato the Elder (234 – 149 BC)  </a:t>
            </a:r>
            <a:br>
              <a:rPr lang="en-US" dirty="0" smtClean="0"/>
            </a:br>
            <a:r>
              <a:rPr lang="en-US" dirty="0" smtClean="0"/>
              <a:t>wine stored in a jar coated with</a:t>
            </a:r>
            <a:br>
              <a:rPr lang="en-US" dirty="0" smtClean="0"/>
            </a:br>
            <a:r>
              <a:rPr lang="en-US" dirty="0" smtClean="0"/>
              <a:t>pitch and submerged for 30 days</a:t>
            </a:r>
            <a:br>
              <a:rPr lang="en-US" dirty="0" smtClean="0"/>
            </a:br>
            <a:r>
              <a:rPr lang="en-US" dirty="0" smtClean="0"/>
              <a:t>could be kept as “must” for 1 year.</a:t>
            </a:r>
          </a:p>
          <a:p>
            <a:endParaRPr lang="en-US" dirty="0"/>
          </a:p>
        </p:txBody>
      </p:sp>
      <p:pic>
        <p:nvPicPr>
          <p:cNvPr id="4" name="Picture 3" descr="250px-Lucius_Junius_Moderatus_Columella.jpg"/>
          <p:cNvPicPr>
            <a:picLocks noChangeAspect="1"/>
          </p:cNvPicPr>
          <p:nvPr/>
        </p:nvPicPr>
        <p:blipFill>
          <a:blip r:embed="rId3"/>
          <a:stretch>
            <a:fillRect/>
          </a:stretch>
        </p:blipFill>
        <p:spPr>
          <a:xfrm>
            <a:off x="6594108" y="4541766"/>
            <a:ext cx="2076411" cy="2076411"/>
          </a:xfrm>
          <a:prstGeom prst="rect">
            <a:avLst/>
          </a:prstGeo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Foundations:</a:t>
            </a:r>
            <a:br>
              <a:rPr lang="en-US" dirty="0" smtClean="0"/>
            </a:br>
            <a:r>
              <a:rPr lang="en-US" dirty="0" smtClean="0"/>
              <a:t>Comparing Apples To Oranges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a:t>
            </a:r>
            <a:r>
              <a:rPr lang="en-US" baseline="30000" dirty="0" smtClean="0"/>
              <a:t>st</a:t>
            </a:r>
            <a:r>
              <a:rPr lang="en-US" dirty="0" smtClean="0"/>
              <a:t> Century Wine Had LOWER Alcohol Content Than Today’s Wines.</a:t>
            </a:r>
          </a:p>
          <a:p>
            <a:pPr lvl="1"/>
            <a:r>
              <a:rPr lang="en-US" dirty="0" smtClean="0"/>
              <a:t>1</a:t>
            </a:r>
            <a:r>
              <a:rPr lang="en-US" baseline="30000" dirty="0" smtClean="0"/>
              <a:t>st</a:t>
            </a:r>
            <a:r>
              <a:rPr lang="en-US" dirty="0" smtClean="0"/>
              <a:t> Century “Wine” ~ 0%   or   ~ 4 to 6% Alcohol</a:t>
            </a:r>
          </a:p>
          <a:p>
            <a:pPr lvl="1"/>
            <a:r>
              <a:rPr lang="en-US" dirty="0" smtClean="0"/>
              <a:t>1</a:t>
            </a:r>
            <a:r>
              <a:rPr lang="en-US" baseline="30000" dirty="0" smtClean="0"/>
              <a:t>st</a:t>
            </a:r>
            <a:r>
              <a:rPr lang="en-US" dirty="0" smtClean="0"/>
              <a:t> Century Strong Drink ~ 7% to 10%,  Max of 14%</a:t>
            </a:r>
          </a:p>
          <a:p>
            <a:pPr lvl="1"/>
            <a:r>
              <a:rPr lang="en-US" dirty="0" smtClean="0"/>
              <a:t>Modern Wine ~ 8% to 15% and some 22%</a:t>
            </a:r>
          </a:p>
          <a:p>
            <a:pPr lvl="1"/>
            <a:r>
              <a:rPr lang="en-US" dirty="0" smtClean="0"/>
              <a:t>Modern Liquors ~ 40% to 50% up to nearly 80%</a:t>
            </a:r>
          </a:p>
          <a:p>
            <a:r>
              <a:rPr lang="en-US" dirty="0" smtClean="0"/>
              <a:t>In Addition To Lower Alcohol Content, 1</a:t>
            </a:r>
            <a:r>
              <a:rPr lang="en-US" baseline="30000" dirty="0" smtClean="0"/>
              <a:t>st</a:t>
            </a:r>
            <a:r>
              <a:rPr lang="en-US" dirty="0" smtClean="0"/>
              <a:t> Century Wine Was Also Regularly Mixed With Water.</a:t>
            </a:r>
          </a:p>
          <a:p>
            <a:pPr lvl="1"/>
            <a:r>
              <a:rPr lang="en-US" dirty="0" smtClean="0"/>
              <a:t>20 to 1 (Homer, Odyssey)</a:t>
            </a:r>
          </a:p>
          <a:p>
            <a:pPr lvl="1"/>
            <a:r>
              <a:rPr lang="en-US" dirty="0" smtClean="0"/>
              <a:t>8 to 1 (Pliny, Natural History)</a:t>
            </a:r>
          </a:p>
          <a:p>
            <a:pPr lvl="1"/>
            <a:r>
              <a:rPr lang="en-US" dirty="0" smtClean="0"/>
              <a:t>Among The Jews:  2 to 1, or 3 to 1  (Shabbat, </a:t>
            </a:r>
            <a:r>
              <a:rPr lang="en-US" dirty="0" err="1" smtClean="0"/>
              <a:t>Pesachim</a:t>
            </a:r>
            <a:r>
              <a:rPr lang="en-US" dirty="0" smtClean="0"/>
              <a:t>)</a:t>
            </a:r>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Wine In The Bible</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We Must Study With Great Care &amp; Wisdom!</a:t>
            </a:r>
          </a:p>
          <a:p>
            <a:pPr lvl="1"/>
            <a:r>
              <a:rPr lang="en-US" dirty="0" smtClean="0"/>
              <a:t>Wine is a mocker, strong drink a brawler</a:t>
            </a:r>
            <a:r>
              <a:rPr lang="en-US" dirty="0" smtClean="0"/>
              <a:t>,</a:t>
            </a:r>
            <a:br>
              <a:rPr lang="en-US" dirty="0" smtClean="0"/>
            </a:br>
            <a:r>
              <a:rPr lang="en-US" dirty="0" smtClean="0"/>
              <a:t>And </a:t>
            </a:r>
            <a:r>
              <a:rPr lang="en-US" dirty="0" smtClean="0"/>
              <a:t>whoever</a:t>
            </a:r>
            <a:r>
              <a:rPr lang="en-US" dirty="0" smtClean="0"/>
              <a:t> is </a:t>
            </a:r>
            <a:r>
              <a:rPr lang="en-US" dirty="0" smtClean="0"/>
              <a:t>intoxicated by it is not wise</a:t>
            </a:r>
            <a:r>
              <a:rPr lang="en-US" dirty="0" smtClean="0"/>
              <a:t>. (Proverbs 20:1)</a:t>
            </a:r>
          </a:p>
          <a:p>
            <a:r>
              <a:rPr lang="en-US" dirty="0" smtClean="0"/>
              <a:t>We Cannot Oversimplify The Word Usage.</a:t>
            </a:r>
          </a:p>
          <a:p>
            <a:r>
              <a:rPr lang="en-US" dirty="0" smtClean="0"/>
              <a:t>We Cannot Assume It Was All Fermented.</a:t>
            </a:r>
          </a:p>
          <a:p>
            <a:r>
              <a:rPr lang="en-US" dirty="0" smtClean="0"/>
              <a:t>We Cannot Treat Today’s Alcoholic Beverages As If They Are The Same.</a:t>
            </a:r>
          </a:p>
          <a:p>
            <a:r>
              <a:rPr lang="en-US" dirty="0" smtClean="0"/>
              <a:t>“Since We Are Of The Day, Let Us Be Sober…”</a:t>
            </a:r>
          </a:p>
          <a:p>
            <a:pPr lvl="1"/>
            <a:r>
              <a:rPr lang="en-US" dirty="0" smtClean="0"/>
              <a:t>1 Thessalonians 5:8</a:t>
            </a:r>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Wine In The </a:t>
            </a:r>
            <a:r>
              <a:rPr lang="en-US" dirty="0" smtClean="0"/>
              <a:t>Bible</a:t>
            </a:r>
            <a:endParaRPr lang="en-US" dirty="0"/>
          </a:p>
        </p:txBody>
      </p:sp>
      <p:sp>
        <p:nvSpPr>
          <p:cNvPr id="3" name="Subtitle 2"/>
          <p:cNvSpPr>
            <a:spLocks noGrp="1"/>
          </p:cNvSpPr>
          <p:nvPr>
            <p:ph type="subTitle" idx="1"/>
          </p:nvPr>
        </p:nvSpPr>
        <p:spPr/>
        <p:txBody>
          <a:bodyPr/>
          <a:lstStyle/>
          <a:p>
            <a:endParaRPr lang="en-US"/>
          </a:p>
        </p:txBody>
      </p:sp>
      <p:pic>
        <p:nvPicPr>
          <p:cNvPr id="4" name="Picture 3" descr="Wine-Title.jpg"/>
          <p:cNvPicPr>
            <a:picLocks noChangeAspect="1"/>
          </p:cNvPicPr>
          <p:nvPr/>
        </p:nvPicPr>
        <p:blipFill>
          <a:blip r:embed="rId3"/>
          <a:stretch>
            <a:fillRect/>
          </a:stretch>
        </p:blipFill>
        <p:spPr>
          <a:xfrm>
            <a:off x="-1" y="0"/>
            <a:ext cx="9144001" cy="6858000"/>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536</TotalTime>
  <Words>1262</Words>
  <Application>Microsoft Macintosh PowerPoint</Application>
  <PresentationFormat>On-screen Show (4:3)</PresentationFormat>
  <Paragraphs>117</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Default Theme</vt:lpstr>
      <vt:lpstr>Wine In The Bible</vt:lpstr>
      <vt:lpstr>Studying Wine In The Bible</vt:lpstr>
      <vt:lpstr>Foundations:  The Bible Words For Wine</vt:lpstr>
      <vt:lpstr>Foundations:  The Bible Words For Wine</vt:lpstr>
      <vt:lpstr>Foundations:  Fermentation In The First Century</vt:lpstr>
      <vt:lpstr>Foundations:  Fermentation In The First Century</vt:lpstr>
      <vt:lpstr>Foundations: Comparing Apples To Oranges</vt:lpstr>
      <vt:lpstr>Studying Wine In The Bible</vt:lpstr>
      <vt:lpstr>Wine In The Bible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59</cp:revision>
  <dcterms:created xsi:type="dcterms:W3CDTF">2015-12-05T23:49:25Z</dcterms:created>
  <dcterms:modified xsi:type="dcterms:W3CDTF">2015-12-06T03:14:04Z</dcterms:modified>
</cp:coreProperties>
</file>