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8" r:id="rId2"/>
    <p:sldId id="273" r:id="rId3"/>
    <p:sldId id="271" r:id="rId4"/>
    <p:sldId id="265" r:id="rId5"/>
    <p:sldId id="267" r:id="rId6"/>
    <p:sldId id="268" r:id="rId7"/>
    <p:sldId id="27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60124" autoAdjust="0"/>
  </p:normalViewPr>
  <p:slideViewPr>
    <p:cSldViewPr snapToGrid="0" snapToObjects="1">
      <p:cViewPr varScale="1">
        <p:scale>
          <a:sx n="67" d="100"/>
          <a:sy n="67" d="100"/>
        </p:scale>
        <p:origin x="-208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73719-E28F-E144-99CE-85E85EE99B78}" type="datetimeFigureOut">
              <a:rPr lang="en-US" smtClean="0"/>
              <a:pPr/>
              <a:t>9/27/14</a:t>
            </a:fld>
            <a:endParaRPr lang="en-US"/>
          </a:p>
        </p:txBody>
      </p:sp>
      <p:sp>
        <p:nvSpPr>
          <p:cNvPr id="4" name="Slide Image Placeholder 3"/>
          <p:cNvSpPr>
            <a:spLocks noGrp="1" noRot="1" noChangeAspect="1"/>
          </p:cNvSpPr>
          <p:nvPr>
            <p:ph type="sldImg" idx="2"/>
          </p:nvPr>
        </p:nvSpPr>
        <p:spPr>
          <a:xfrm>
            <a:off x="1576710" y="46464"/>
            <a:ext cx="3658762" cy="274407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6855" y="3035738"/>
            <a:ext cx="6440536" cy="59165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687008" y="457200"/>
            <a:ext cx="970383" cy="457200"/>
          </a:xfrm>
          <a:prstGeom prst="rect">
            <a:avLst/>
          </a:prstGeom>
        </p:spPr>
        <p:txBody>
          <a:bodyPr vert="horz" lIns="91440" tIns="45720" rIns="91440" bIns="45720" rtlCol="0" anchor="b"/>
          <a:lstStyle>
            <a:lvl1pPr algn="r">
              <a:defRPr sz="1200"/>
            </a:lvl1pPr>
          </a:lstStyle>
          <a:p>
            <a:fld id="{38AEE0DF-C644-614B-813C-7061810639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Welcome Guests</a:t>
            </a:r>
            <a:endParaRPr lang="en-US" sz="16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Recap</a:t>
            </a:r>
            <a:endParaRPr lang="en-US" sz="16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Traditions have</a:t>
            </a:r>
            <a:r>
              <a:rPr lang="en-US" sz="1600" baseline="0" dirty="0" smtClean="0"/>
              <a:t> a very wonderful and valuable role in society.  But, w</a:t>
            </a:r>
            <a:r>
              <a:rPr lang="en-US" sz="1600" dirty="0" smtClean="0"/>
              <a:t>hen traditions outlive</a:t>
            </a:r>
            <a:r>
              <a:rPr lang="en-US" sz="1600" baseline="0" dirty="0" smtClean="0"/>
              <a:t> their purpose…they must be re-aligned with the SCRIPTURAL GOALS they were developed to accomplish in the first place.</a:t>
            </a:r>
            <a:endParaRPr lang="en-US" sz="1600" baseline="0" dirty="0" smtClean="0"/>
          </a:p>
          <a:p>
            <a:endParaRPr lang="en-US" sz="1600" baseline="0" dirty="0" smtClean="0"/>
          </a:p>
          <a:p>
            <a:endParaRPr lang="en-US" sz="1600" baseline="0" dirty="0" smtClean="0"/>
          </a:p>
          <a:p>
            <a:r>
              <a:rPr lang="en-US" sz="1600" dirty="0" smtClean="0"/>
              <a:t>***This</a:t>
            </a:r>
            <a:r>
              <a:rPr lang="en-US" sz="1600" baseline="0" dirty="0" smtClean="0"/>
              <a:t> can go both ways – the Pharisees in this context are treating traditions AS commands – and accusing those who violate the traditions with evil.  BUT JUST AS DANGEROUS are those who want to TAKE God’s HOLY &amp; PERFECT commands – and treat them as a tradition, they are free to alter as they see fit.  WE HAVE NO RIGHT to alter God’s COMMANDS as if they are mere traditions – and we have NO RIGHT to BIND MAN-MADE TRADITIONS as if they are from God.</a:t>
            </a:r>
          </a:p>
          <a:p>
            <a:endParaRPr lang="en-US" sz="1600" baseline="0" dirty="0" smtClean="0"/>
          </a:p>
          <a:p>
            <a:r>
              <a:rPr lang="en-US" sz="1600" baseline="0" dirty="0" smtClean="0"/>
              <a:t>WE MUST DISTINGUISH between the two….so how do we do that?  We can talk about that at length but I can make it pretty simple for us:  IF THERE IS NO BIBLE PASSAGE for something – IT IS JUST A TRADITION.  IF there is a BIBLE PASSAGE – then it is the HOLY WORD of God and we are to conform to it. WE DARE NOT NULIFY IT.  It doesn’t matter if it is a direct command, an approved example, or a necessary inference – IF IT IS THE WILL OF GOD revealed in Scripture – We are to fulfill it.</a:t>
            </a:r>
            <a:endParaRPr lang="en-US" sz="16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Jesus asks this question frequently…</a:t>
            </a:r>
          </a:p>
          <a:p>
            <a:endParaRPr lang="en-US" sz="1800" dirty="0" smtClean="0"/>
          </a:p>
          <a:p>
            <a:r>
              <a:rPr lang="en-US" sz="1800" dirty="0" smtClean="0"/>
              <a:t>In Matt 12:3,5</a:t>
            </a:r>
            <a:r>
              <a:rPr lang="en-US" sz="1800" baseline="0" dirty="0" smtClean="0"/>
              <a:t> that we just read – Jesus asked this.  He asks again in Mt 19 which we studied last week – as they looked only at the exception allowing limited divorces, but not at the underlying and foundational plan of God for MALE and FEMALE to be joined as one for life.</a:t>
            </a:r>
          </a:p>
          <a:p>
            <a:endParaRPr lang="en-US" sz="1800" baseline="0" dirty="0" smtClean="0"/>
          </a:p>
          <a:p>
            <a:r>
              <a:rPr lang="en-US" sz="1800" baseline="0" dirty="0" smtClean="0"/>
              <a:t>He asks again in Matt 21:16 as the Pharisees want Jesus to silence the praise the little children are giving to Him.</a:t>
            </a:r>
          </a:p>
          <a:p>
            <a:endParaRPr lang="en-US" sz="1800" baseline="0" dirty="0" smtClean="0"/>
          </a:p>
          <a:p>
            <a:r>
              <a:rPr lang="en-US" sz="1800" baseline="0" dirty="0" smtClean="0"/>
              <a:t>***If Jesus talked to us – would he be shocked at our practices and our unfamiliarity with the WHOLE COUNSEL of God?  </a:t>
            </a:r>
          </a:p>
          <a:p>
            <a:endParaRPr lang="en-US" sz="1800" baseline="0" dirty="0" smtClean="0"/>
          </a:p>
          <a:p>
            <a:r>
              <a:rPr lang="en-US" sz="1800" baseline="0" dirty="0" smtClean="0"/>
              <a:t>Let’s zero in on Matt 22:29-32 – Because this is an instance where Jesus not only points the Pharisees (The Conservatives of the Day) back to the Bible but also the </a:t>
            </a:r>
            <a:r>
              <a:rPr lang="en-US" sz="1800" baseline="0" dirty="0" err="1" smtClean="0"/>
              <a:t>Saducees</a:t>
            </a:r>
            <a:r>
              <a:rPr lang="en-US" sz="1800" baseline="0" dirty="0" smtClean="0"/>
              <a:t> (The Liberals of the Day).  </a:t>
            </a:r>
          </a:p>
          <a:p>
            <a:endParaRPr lang="en-US" sz="1800" baseline="0" dirty="0" smtClean="0"/>
          </a:p>
          <a:p>
            <a:r>
              <a:rPr lang="en-US" sz="1800" baseline="0" dirty="0" smtClean="0"/>
              <a:t>*There is useful information in surprising places sometimes!</a:t>
            </a:r>
            <a:endParaRPr lang="en-US" sz="18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Every Christian needs to learn this lesson – as a follower of Christ we are going to meet people who let us down, who don’t live up to the ideals they profess, that end up doing things for their own benefit instead of for God’s glory.</a:t>
            </a:r>
          </a:p>
          <a:p>
            <a:endParaRPr lang="en-US" sz="1800" dirty="0" smtClean="0"/>
          </a:p>
          <a:p>
            <a:r>
              <a:rPr lang="en-US" sz="1800" dirty="0" smtClean="0"/>
              <a:t>We</a:t>
            </a:r>
            <a:r>
              <a:rPr lang="en-US" sz="1800" baseline="0" dirty="0" smtClean="0"/>
              <a:t> are certainly hurt when this happens – but we shouldn’t be surprised.  Nor should we let it stop us from following God in righteousness and devotion.</a:t>
            </a:r>
          </a:p>
          <a:p>
            <a:endParaRPr lang="en-US" sz="1800" baseline="0" dirty="0" smtClean="0"/>
          </a:p>
          <a:p>
            <a:endParaRPr lang="en-US" sz="1800" baseline="0" dirty="0" smtClean="0"/>
          </a:p>
          <a:p>
            <a:endParaRPr lang="en-US" sz="1800" baseline="0" dirty="0" smtClean="0"/>
          </a:p>
          <a:p>
            <a:endParaRPr lang="en-US" sz="1800" dirty="0" smtClean="0"/>
          </a:p>
          <a:p>
            <a:r>
              <a:rPr lang="en-US" sz="1800" dirty="0" smtClean="0"/>
              <a:t>Self-Righteous:</a:t>
            </a:r>
            <a:r>
              <a:rPr lang="en-US" sz="1800" baseline="0" dirty="0" smtClean="0"/>
              <a:t> There are some who only cling to religion as a means to their personal ends. They use religion to manipulate others and it is terrible.</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Paul –</a:t>
            </a:r>
            <a:r>
              <a:rPr lang="en-US" sz="1800" baseline="0" dirty="0" smtClean="0"/>
              <a:t> chief Pharisee</a:t>
            </a:r>
          </a:p>
          <a:p>
            <a:endParaRPr lang="en-US" sz="1800" baseline="0" dirty="0" smtClean="0"/>
          </a:p>
          <a:p>
            <a:r>
              <a:rPr lang="en-US" sz="1800" baseline="0" dirty="0" smtClean="0"/>
              <a:t>&gt;&gt; Jesus</a:t>
            </a:r>
            <a:r>
              <a:rPr lang="en-US" sz="1800" dirty="0" smtClean="0"/>
              <a:t> </a:t>
            </a:r>
            <a:r>
              <a:rPr lang="en-US" sz="1800" baseline="0" dirty="0" smtClean="0"/>
              <a:t>shows </a:t>
            </a:r>
            <a:r>
              <a:rPr lang="en-US" sz="1800" baseline="0" dirty="0" smtClean="0"/>
              <a:t>us we can leave hypocrisy behind and simply follow</a:t>
            </a:r>
            <a:r>
              <a:rPr lang="en-US" sz="1800" baseline="0" dirty="0" smtClean="0"/>
              <a:t> Him.</a:t>
            </a:r>
          </a:p>
          <a:p>
            <a:endParaRPr lang="en-US" sz="1800" baseline="0" dirty="0" smtClean="0"/>
          </a:p>
          <a:p>
            <a:r>
              <a:rPr lang="en-US" sz="1800" baseline="0" dirty="0" smtClean="0"/>
              <a:t>BC so many of the noble minded Pharisees DID eventually let it go and follow Jesus.</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Won’t you leave behind religious error and living for yourself.</a:t>
            </a:r>
          </a:p>
          <a:p>
            <a:endParaRPr lang="en-US" sz="1800" dirty="0" smtClean="0"/>
          </a:p>
          <a:p>
            <a:r>
              <a:rPr lang="en-US" sz="1800" dirty="0" smtClean="0"/>
              <a:t>Won’t you AT LEAST take the step that ACTUAL Pharisees like Paul, Nicodemus, &amp; others finally took – </a:t>
            </a:r>
            <a:r>
              <a:rPr lang="en-US" sz="1800" dirty="0" err="1" smtClean="0"/>
              <a:t>admiting</a:t>
            </a:r>
            <a:r>
              <a:rPr lang="en-US" sz="1800" dirty="0" smtClean="0"/>
              <a:t> you NEED JESUS CHRIST!</a:t>
            </a:r>
            <a:endParaRPr lang="en-US" sz="18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B9E95-CFBC-7A41-942C-7C2A0288CB8B}" type="datetimeFigureOut">
              <a:rPr lang="en-US" smtClean="0"/>
              <a:pPr/>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B9E95-CFBC-7A41-942C-7C2A0288CB8B}" type="datetimeFigureOut">
              <a:rPr lang="en-US" smtClean="0"/>
              <a:pPr/>
              <a:t>9/27/14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B9E95-CFBC-7A41-942C-7C2A0288CB8B}" type="datetimeFigureOut">
              <a:rPr lang="en-US" smtClean="0"/>
              <a:pPr/>
              <a:t>9/27/14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B9E95-CFBC-7A41-942C-7C2A0288CB8B}" type="datetimeFigureOut">
              <a:rPr lang="en-US" smtClean="0"/>
              <a:pPr/>
              <a:t>9/27/14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B9E95-CFBC-7A41-942C-7C2A0288CB8B}" type="datetimeFigureOut">
              <a:rPr lang="en-US" smtClean="0"/>
              <a:pPr/>
              <a:t>9/27/14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B9E95-CFBC-7A41-942C-7C2A0288CB8B}" type="datetimeFigureOut">
              <a:rPr lang="en-US" smtClean="0"/>
              <a:pPr/>
              <a:t>9/27/14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B9E95-CFBC-7A41-942C-7C2A0288CB8B}" type="datetimeFigureOut">
              <a:rPr lang="en-US" smtClean="0"/>
              <a:pPr/>
              <a:t>9/27/14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2340" y="1600200"/>
            <a:ext cx="807446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B9E95-CFBC-7A41-942C-7C2A0288CB8B}" type="datetimeFigureOut">
              <a:rPr lang="en-US" smtClean="0"/>
              <a:pPr/>
              <a:t>9/27/14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38B57-76B5-9140-9CA3-59954B7857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Pharisees</a:t>
            </a:r>
            <a:endParaRPr lang="en-US" dirty="0"/>
          </a:p>
        </p:txBody>
      </p:sp>
      <p:sp>
        <p:nvSpPr>
          <p:cNvPr id="3" name="Subtitle 2"/>
          <p:cNvSpPr>
            <a:spLocks noGrp="1"/>
          </p:cNvSpPr>
          <p:nvPr>
            <p:ph type="subTitle" idx="1"/>
          </p:nvPr>
        </p:nvSpPr>
        <p:spPr/>
        <p:txBody>
          <a:bodyPr/>
          <a:lstStyle/>
          <a:p>
            <a:endParaRPr lang="en-US"/>
          </a:p>
        </p:txBody>
      </p:sp>
      <p:pic>
        <p:nvPicPr>
          <p:cNvPr id="4" name="Picture 3" descr="Pharisee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Week’s Lesson</a:t>
            </a:r>
            <a:endParaRPr lang="en-US" dirty="0"/>
          </a:p>
        </p:txBody>
      </p:sp>
      <p:sp>
        <p:nvSpPr>
          <p:cNvPr id="3" name="Content Placeholder 2"/>
          <p:cNvSpPr>
            <a:spLocks noGrp="1"/>
          </p:cNvSpPr>
          <p:nvPr>
            <p:ph idx="1"/>
          </p:nvPr>
        </p:nvSpPr>
        <p:spPr>
          <a:xfrm>
            <a:off x="612340" y="1417638"/>
            <a:ext cx="8074460" cy="4708525"/>
          </a:xfrm>
        </p:spPr>
        <p:txBody>
          <a:bodyPr>
            <a:normAutofit/>
          </a:bodyPr>
          <a:lstStyle/>
          <a:p>
            <a:r>
              <a:rPr lang="en-US" dirty="0" smtClean="0"/>
              <a:t>The Pharisees Are Central Figures In The Gospel Record.</a:t>
            </a:r>
          </a:p>
          <a:p>
            <a:pPr lvl="1"/>
            <a:r>
              <a:rPr lang="en-US" dirty="0" smtClean="0"/>
              <a:t>The Target of Jesus’ Strongest Rebuke</a:t>
            </a:r>
          </a:p>
          <a:p>
            <a:pPr lvl="1"/>
            <a:r>
              <a:rPr lang="en-US" dirty="0" smtClean="0"/>
              <a:t>Not Just Bad Guys: Conservative &amp; Admirable</a:t>
            </a:r>
          </a:p>
          <a:p>
            <a:r>
              <a:rPr lang="en-US" dirty="0" smtClean="0"/>
              <a:t>God Uses The Pharisees To Teach Us…</a:t>
            </a:r>
          </a:p>
          <a:p>
            <a:pPr marL="971550" lvl="1" indent="-514350">
              <a:buFont typeface="+mj-lt"/>
              <a:buAutoNum type="arabicPeriod"/>
            </a:pPr>
            <a:r>
              <a:rPr lang="en-US" dirty="0" smtClean="0"/>
              <a:t>The Danger of Distorting The Scriptures</a:t>
            </a:r>
          </a:p>
          <a:p>
            <a:pPr marL="971550" lvl="1" indent="-514350">
              <a:buFont typeface="+mj-lt"/>
              <a:buAutoNum type="arabicPeriod"/>
            </a:pPr>
            <a:r>
              <a:rPr lang="en-US" dirty="0" smtClean="0"/>
              <a:t>The Necessity of Inner &amp; Outer Devotion</a:t>
            </a:r>
          </a:p>
          <a:p>
            <a:pPr marL="971550" lvl="1" indent="-514350">
              <a:buFont typeface="+mj-lt"/>
              <a:buAutoNum type="arabicPeriod"/>
            </a:pPr>
            <a:r>
              <a:rPr lang="en-US" dirty="0" smtClean="0"/>
              <a:t>The Importance of Reaching Out To BOTH The Religiously Misguided &amp; The Worldly.</a:t>
            </a:r>
          </a:p>
          <a:p>
            <a:pPr lvl="1"/>
            <a:endParaRPr lang="en-US" dirty="0"/>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 </a:t>
            </a:r>
            <a:br>
              <a:rPr lang="en-US" dirty="0" smtClean="0"/>
            </a:br>
            <a:r>
              <a:rPr lang="en-US" dirty="0" smtClean="0"/>
              <a:t>The Pharisees To Teach Us…</a:t>
            </a:r>
            <a:endParaRPr lang="en-US" dirty="0"/>
          </a:p>
        </p:txBody>
      </p:sp>
      <p:sp>
        <p:nvSpPr>
          <p:cNvPr id="3" name="Content Placeholder 2"/>
          <p:cNvSpPr>
            <a:spLocks noGrp="1"/>
          </p:cNvSpPr>
          <p:nvPr>
            <p:ph idx="1"/>
          </p:nvPr>
        </p:nvSpPr>
        <p:spPr>
          <a:xfrm>
            <a:off x="631296" y="1600200"/>
            <a:ext cx="8055504" cy="4525963"/>
          </a:xfrm>
        </p:spPr>
        <p:txBody>
          <a:bodyPr>
            <a:normAutofit/>
          </a:bodyPr>
          <a:lstStyle/>
          <a:p>
            <a:pPr>
              <a:buNone/>
            </a:pPr>
            <a:r>
              <a:rPr lang="en-US" b="1" dirty="0" smtClean="0"/>
              <a:t>4. What Happens When We Fail To Distinguish Between Traditions &amp; Commands.</a:t>
            </a:r>
          </a:p>
          <a:p>
            <a:r>
              <a:rPr lang="en-US" dirty="0" smtClean="0"/>
              <a:t>Matthew 12:1-13</a:t>
            </a:r>
          </a:p>
          <a:p>
            <a:r>
              <a:rPr lang="en-US" dirty="0" smtClean="0"/>
              <a:t>We Accuse The Innocent (vs. 2)</a:t>
            </a:r>
          </a:p>
          <a:p>
            <a:r>
              <a:rPr lang="en-US" dirty="0" smtClean="0"/>
              <a:t>We Unintentionally Prohibit Good (vs. 12) </a:t>
            </a:r>
          </a:p>
          <a:p>
            <a:r>
              <a:rPr lang="en-US" dirty="0" smtClean="0"/>
              <a:t>We Increase People’s Burdens (Mt 23:4)</a:t>
            </a:r>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a:t>
            </a:r>
            <a:br>
              <a:rPr lang="en-US" dirty="0" smtClean="0"/>
            </a:br>
            <a:r>
              <a:rPr lang="en-US" dirty="0" smtClean="0"/>
              <a:t>The Pharisees To Teach Us…</a:t>
            </a:r>
            <a:endParaRPr lang="en-US" dirty="0"/>
          </a:p>
        </p:txBody>
      </p:sp>
      <p:sp>
        <p:nvSpPr>
          <p:cNvPr id="3" name="Content Placeholder 2"/>
          <p:cNvSpPr>
            <a:spLocks noGrp="1"/>
          </p:cNvSpPr>
          <p:nvPr>
            <p:ph idx="1"/>
          </p:nvPr>
        </p:nvSpPr>
        <p:spPr>
          <a:xfrm>
            <a:off x="650252" y="1581242"/>
            <a:ext cx="7917952" cy="4525963"/>
          </a:xfrm>
        </p:spPr>
        <p:txBody>
          <a:bodyPr>
            <a:normAutofit/>
          </a:bodyPr>
          <a:lstStyle/>
          <a:p>
            <a:pPr>
              <a:buNone/>
            </a:pPr>
            <a:r>
              <a:rPr lang="en-US" b="1" dirty="0" smtClean="0"/>
              <a:t>5. The Importance of Studying ALL The Scriptures Teaches On A Topic.</a:t>
            </a:r>
          </a:p>
          <a:p>
            <a:pPr lvl="1"/>
            <a:r>
              <a:rPr lang="en-US" dirty="0" smtClean="0"/>
              <a:t>“Have You Not Read” (Mt 12, 19, 21)</a:t>
            </a:r>
          </a:p>
          <a:p>
            <a:r>
              <a:rPr lang="en-US" dirty="0" smtClean="0"/>
              <a:t>Case Study: Matthew 22:29-35, 42-46</a:t>
            </a:r>
          </a:p>
          <a:p>
            <a:pPr lvl="1"/>
            <a:r>
              <a:rPr lang="en-US" dirty="0" smtClean="0"/>
              <a:t>We Need To Read With Attention To Detail.</a:t>
            </a:r>
          </a:p>
          <a:p>
            <a:pPr lvl="1"/>
            <a:r>
              <a:rPr lang="en-US" dirty="0" smtClean="0"/>
              <a:t>We Need To Remember That The Bible Contains The Answers To Our Most Important Questions.</a:t>
            </a:r>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a:t>
            </a:r>
            <a:br>
              <a:rPr lang="en-US" dirty="0" smtClean="0"/>
            </a:br>
            <a:r>
              <a:rPr lang="en-US" dirty="0" smtClean="0"/>
              <a:t>The Pharisees To Teach Us…</a:t>
            </a:r>
            <a:endParaRPr lang="en-US" dirty="0"/>
          </a:p>
        </p:txBody>
      </p:sp>
      <p:sp>
        <p:nvSpPr>
          <p:cNvPr id="3" name="Content Placeholder 2"/>
          <p:cNvSpPr>
            <a:spLocks noGrp="1"/>
          </p:cNvSpPr>
          <p:nvPr>
            <p:ph idx="1"/>
          </p:nvPr>
        </p:nvSpPr>
        <p:spPr/>
        <p:txBody>
          <a:bodyPr/>
          <a:lstStyle/>
          <a:p>
            <a:pPr>
              <a:buNone/>
            </a:pPr>
            <a:r>
              <a:rPr lang="en-US" b="1" dirty="0" smtClean="0"/>
              <a:t>6. Not To Be Surprised By The </a:t>
            </a:r>
            <a:br>
              <a:rPr lang="en-US" b="1" dirty="0" smtClean="0"/>
            </a:br>
            <a:r>
              <a:rPr lang="en-US" b="1" dirty="0" smtClean="0"/>
              <a:t>Self-Centered.</a:t>
            </a:r>
          </a:p>
          <a:p>
            <a:pPr lvl="1"/>
            <a:r>
              <a:rPr lang="en-US" dirty="0" smtClean="0"/>
              <a:t>Self-Righteousness, Selfish Ambition, &amp; Self-Exaltation (Matthew 23:6-7)</a:t>
            </a:r>
          </a:p>
          <a:p>
            <a:pPr lvl="1"/>
            <a:r>
              <a:rPr lang="en-US" dirty="0" smtClean="0"/>
              <a:t>We can learn truth from imperfect teachers.</a:t>
            </a:r>
          </a:p>
          <a:p>
            <a:r>
              <a:rPr lang="en-US" dirty="0" smtClean="0"/>
              <a:t>Jesus Taught Us To Let God Exalt The Humble In His Time.</a:t>
            </a:r>
          </a:p>
          <a:p>
            <a:pPr lvl="1"/>
            <a:r>
              <a:rPr lang="en-US" dirty="0" smtClean="0"/>
              <a:t>Luke 14:1, 7-11</a:t>
            </a:r>
          </a:p>
          <a:p>
            <a:endParaRPr lang="en-US" dirty="0"/>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a:t>
            </a:r>
            <a:br>
              <a:rPr lang="en-US" dirty="0" smtClean="0"/>
            </a:br>
            <a:r>
              <a:rPr lang="en-US" dirty="0" smtClean="0"/>
              <a:t>The Pharisees To Teach Us…</a:t>
            </a:r>
            <a:endParaRPr lang="en-US" dirty="0"/>
          </a:p>
        </p:txBody>
      </p:sp>
      <p:sp>
        <p:nvSpPr>
          <p:cNvPr id="3" name="Content Placeholder 2"/>
          <p:cNvSpPr>
            <a:spLocks noGrp="1"/>
          </p:cNvSpPr>
          <p:nvPr>
            <p:ph idx="1"/>
          </p:nvPr>
        </p:nvSpPr>
        <p:spPr>
          <a:xfrm>
            <a:off x="593384" y="1600200"/>
            <a:ext cx="8531660" cy="4525963"/>
          </a:xfrm>
        </p:spPr>
        <p:txBody>
          <a:bodyPr/>
          <a:lstStyle/>
          <a:p>
            <a:pPr>
              <a:buNone/>
            </a:pPr>
            <a:r>
              <a:rPr lang="en-US" b="1" dirty="0" smtClean="0"/>
              <a:t>7. To Run To HIM Instead of Running </a:t>
            </a:r>
            <a:br>
              <a:rPr lang="en-US" b="1" dirty="0" smtClean="0"/>
            </a:br>
            <a:r>
              <a:rPr lang="en-US" b="1" dirty="0" smtClean="0"/>
              <a:t>To Opposite Extremes.</a:t>
            </a:r>
          </a:p>
          <a:p>
            <a:pPr lvl="1"/>
            <a:r>
              <a:rPr lang="en-US" dirty="0" smtClean="0"/>
              <a:t>The answer was Not to join a different sect.</a:t>
            </a:r>
          </a:p>
          <a:p>
            <a:pPr lvl="1"/>
            <a:r>
              <a:rPr lang="en-US" dirty="0" smtClean="0"/>
              <a:t>Jesus didn’t take sides; He transcended them.</a:t>
            </a:r>
          </a:p>
          <a:p>
            <a:r>
              <a:rPr lang="en-US" dirty="0" smtClean="0"/>
              <a:t>Paul’s Transformation: Philippians 3:5-11</a:t>
            </a:r>
          </a:p>
          <a:p>
            <a:r>
              <a:rPr lang="en-US" dirty="0" smtClean="0"/>
              <a:t>We Must Place Our Confidence In Christ, Not Ourselves. (</a:t>
            </a:r>
            <a:r>
              <a:rPr lang="en-US" dirty="0" err="1" smtClean="0"/>
              <a:t>vs</a:t>
            </a:r>
            <a:r>
              <a:rPr lang="en-US" dirty="0" smtClean="0"/>
              <a:t> 12-16)</a:t>
            </a:r>
          </a:p>
          <a:p>
            <a:pPr lvl="1"/>
            <a:endParaRPr lang="en-US" dirty="0"/>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Pharisees</a:t>
            </a:r>
            <a:endParaRPr lang="en-US" dirty="0"/>
          </a:p>
        </p:txBody>
      </p:sp>
      <p:sp>
        <p:nvSpPr>
          <p:cNvPr id="3" name="Subtitle 2"/>
          <p:cNvSpPr>
            <a:spLocks noGrp="1"/>
          </p:cNvSpPr>
          <p:nvPr>
            <p:ph type="subTitle" idx="1"/>
          </p:nvPr>
        </p:nvSpPr>
        <p:spPr/>
        <p:txBody>
          <a:bodyPr/>
          <a:lstStyle/>
          <a:p>
            <a:endParaRPr lang="en-US"/>
          </a:p>
        </p:txBody>
      </p:sp>
      <p:pic>
        <p:nvPicPr>
          <p:cNvPr id="4" name="Picture 3" descr="Pharisee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739</TotalTime>
  <Words>946</Words>
  <Application>Microsoft Macintosh PowerPoint</Application>
  <PresentationFormat>On-screen Show (4:3)</PresentationFormat>
  <Paragraphs>76</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Pharisees</vt:lpstr>
      <vt:lpstr>Last Week’s Lesson</vt:lpstr>
      <vt:lpstr>God Uses  The Pharisees To Teach Us…</vt:lpstr>
      <vt:lpstr>God Uses The Pharisees To Teach Us…</vt:lpstr>
      <vt:lpstr>God Uses The Pharisees To Teach Us…</vt:lpstr>
      <vt:lpstr>God Uses The Pharisees To Teach Us…</vt:lpstr>
      <vt:lpstr>Pharisees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Pharisees</dc:title>
  <dc:creator>Phillip Shumake</dc:creator>
  <cp:lastModifiedBy>Phillip Shumake</cp:lastModifiedBy>
  <cp:revision>81</cp:revision>
  <cp:lastPrinted>2014-09-28T00:47:19Z</cp:lastPrinted>
  <dcterms:created xsi:type="dcterms:W3CDTF">2014-09-28T00:32:56Z</dcterms:created>
  <dcterms:modified xsi:type="dcterms:W3CDTF">2014-09-28T00:47:31Z</dcterms:modified>
</cp:coreProperties>
</file>