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57" r:id="rId3"/>
    <p:sldId id="260" r:id="rId4"/>
    <p:sldId id="261" r:id="rId5"/>
    <p:sldId id="263" r:id="rId6"/>
    <p:sldId id="266" r:id="rId7"/>
    <p:sldId id="25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7364" autoAdjust="0"/>
  </p:normalViewPr>
  <p:slideViewPr>
    <p:cSldViewPr snapToGrid="0" snapToObjects="1">
      <p:cViewPr varScale="1">
        <p:scale>
          <a:sx n="111" d="100"/>
          <a:sy n="111" d="100"/>
        </p:scale>
        <p:origin x="-816" y="-10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2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B73719-E28F-E144-99CE-85E85EE99B78}" type="datetimeFigureOut">
              <a:rPr lang="en-US" smtClean="0"/>
              <a:pPr/>
              <a:t>9/20/14</a:t>
            </a:fld>
            <a:endParaRPr lang="en-US"/>
          </a:p>
        </p:txBody>
      </p:sp>
      <p:sp>
        <p:nvSpPr>
          <p:cNvPr id="4" name="Slide Image Placeholder 3"/>
          <p:cNvSpPr>
            <a:spLocks noGrp="1" noRot="1" noChangeAspect="1"/>
          </p:cNvSpPr>
          <p:nvPr>
            <p:ph type="sldImg" idx="2"/>
          </p:nvPr>
        </p:nvSpPr>
        <p:spPr>
          <a:xfrm>
            <a:off x="1762582" y="46464"/>
            <a:ext cx="3348971" cy="251172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32343" y="2818901"/>
            <a:ext cx="6378579" cy="6086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733477" y="457200"/>
            <a:ext cx="877445" cy="457200"/>
          </a:xfrm>
          <a:prstGeom prst="rect">
            <a:avLst/>
          </a:prstGeom>
        </p:spPr>
        <p:txBody>
          <a:bodyPr vert="horz" lIns="91440" tIns="45720" rIns="91440" bIns="45720" rtlCol="0" anchor="b"/>
          <a:lstStyle>
            <a:lvl1pPr algn="r">
              <a:defRPr sz="1200"/>
            </a:lvl1pPr>
          </a:lstStyle>
          <a:p>
            <a:fld id="{38AEE0DF-C644-614B-813C-7061810639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aseline="0" dirty="0" smtClean="0"/>
          </a:p>
          <a:p>
            <a:r>
              <a:rPr lang="en-US" sz="1800" dirty="0" smtClean="0"/>
              <a:t>This</a:t>
            </a:r>
            <a:r>
              <a:rPr lang="en-US" sz="1800" baseline="0" dirty="0" smtClean="0"/>
              <a:t> morning and next Sunday morning we are going to look closely at the Pharisees.  I don’t know if you’ve thought about it – but a HUGE amount of the Bible’s record of the Life of Christ deals with this group.</a:t>
            </a:r>
          </a:p>
          <a:p>
            <a:endParaRPr lang="en-US" sz="1800" baseline="0" dirty="0" smtClean="0"/>
          </a:p>
          <a:p>
            <a:r>
              <a:rPr lang="en-US" sz="1800" dirty="0" smtClean="0"/>
              <a:t>In fact, we can</a:t>
            </a:r>
            <a:r>
              <a:rPr lang="en-US" sz="1800" baseline="0" dirty="0" smtClean="0"/>
              <a:t> read SO MUCH about them that– you might wonder – God, why spend so much time on them? How about recording more of what Jesus said about marriage or more of what Jesus said about work, or kids, or stress – any of the things we deal with everyday. </a:t>
            </a:r>
          </a:p>
          <a:p>
            <a:endParaRPr lang="en-US" sz="1800" baseline="0" dirty="0" smtClean="0"/>
          </a:p>
          <a:p>
            <a:r>
              <a:rPr lang="en-US" sz="1800" baseline="0" dirty="0" smtClean="0"/>
              <a:t>TRANSITION:  You Might Ask, Lord – who are these people?</a:t>
            </a:r>
            <a:endParaRPr lang="en-US" sz="1800"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CENTRAL FIGURES:  </a:t>
            </a:r>
            <a:r>
              <a:rPr lang="en-US" baseline="0" dirty="0" smtClean="0"/>
              <a:t>**We need to notice that while Jesus does address those relevant topics – He spends WAY more time addressing the Pharisees – and that’s because WE NEED TO KNOW THIS.  GOD KNOWS that we are going to face similar situations and have similar questions! So God puts them upfront and in the center so we can learn from them.</a:t>
            </a:r>
            <a:endParaRPr lang="en-US" dirty="0" smtClean="0"/>
          </a:p>
          <a:p>
            <a:endParaRPr lang="en-US" dirty="0" smtClean="0"/>
          </a:p>
          <a:p>
            <a:r>
              <a:rPr lang="en-US" dirty="0" smtClean="0"/>
              <a:t>REBUKE – “blind guides</a:t>
            </a:r>
            <a:r>
              <a:rPr lang="en-US" baseline="0" dirty="0" smtClean="0"/>
              <a:t> of the blind”  or worse John 8:44 “you are of your father the devil…</a:t>
            </a:r>
            <a:r>
              <a:rPr lang="en-US" baseline="0" dirty="0" smtClean="0"/>
              <a:t>”</a:t>
            </a:r>
            <a:endParaRPr lang="en-US" dirty="0" smtClean="0"/>
          </a:p>
          <a:p>
            <a:endParaRPr lang="en-US" dirty="0" smtClean="0"/>
          </a:p>
          <a:p>
            <a:r>
              <a:rPr lang="en-US" dirty="0" smtClean="0"/>
              <a:t>ADMIRABLE: It needs to be said very clearly at the beginning of this lesson, that Jesus did</a:t>
            </a:r>
            <a:r>
              <a:rPr lang="en-US" baseline="0" dirty="0" smtClean="0"/>
              <a:t> not OUTRIGHT condemn the entire group – or everything about them. In fact, He goes to great lengths to specify exactly what traits were so UNGODLY and REPULSIVE.</a:t>
            </a:r>
          </a:p>
          <a:p>
            <a:endParaRPr lang="en-US" baseline="0" dirty="0" smtClean="0"/>
          </a:p>
          <a:p>
            <a:r>
              <a:rPr lang="en-US" baseline="0" dirty="0" smtClean="0"/>
              <a:t>He calls out their hypocrisy, He calls out their lies, He calls our their murderous hearts, and their omission of the </a:t>
            </a:r>
            <a:r>
              <a:rPr lang="en-US" baseline="0" dirty="0" err="1" smtClean="0"/>
              <a:t>weighter</a:t>
            </a:r>
            <a:r>
              <a:rPr lang="en-US" baseline="0" dirty="0" smtClean="0"/>
              <a:t> matters of  justice, mercy and faithfulness…  But then he teaches they should correct these areas and NOT NEGLECT the details they also gave great attention to.</a:t>
            </a:r>
          </a:p>
          <a:p>
            <a:endParaRPr lang="en-US" baseline="0" dirty="0" smtClean="0"/>
          </a:p>
          <a:p>
            <a:r>
              <a:rPr lang="en-US" baseline="0" dirty="0" smtClean="0"/>
              <a:t>As we study this group of people, we must be careful not to over-generalize and quickly CONDEMN or DISMISS anything related to them. There are actually some very admirable qualities they possess. **A classic example of this would be accusing someone who pays close attention to the words and phrases of the Bible of being “legalistic like a Pharisee” and dismissing any Bible point they might make – without even considering if they are right or wrong.</a:t>
            </a:r>
            <a:endParaRPr lang="en-US" dirty="0" smtClean="0"/>
          </a:p>
          <a:p>
            <a:endParaRPr lang="en-US" dirty="0" smtClean="0"/>
          </a:p>
          <a:p>
            <a:r>
              <a:rPr lang="en-US" dirty="0" smtClean="0"/>
              <a:t>SPECTRUM…</a:t>
            </a:r>
          </a:p>
          <a:p>
            <a:r>
              <a:rPr lang="en-US" dirty="0" smtClean="0"/>
              <a:t>Acts 26:5 – Paul </a:t>
            </a:r>
            <a:r>
              <a:rPr lang="en-US" dirty="0" err="1" smtClean="0"/>
              <a:t>righly</a:t>
            </a:r>
            <a:r>
              <a:rPr lang="en-US" dirty="0" smtClean="0"/>
              <a:t> refers to them as a “sect of our religion”</a:t>
            </a:r>
          </a:p>
          <a:p>
            <a:endParaRPr lang="en-US" dirty="0" smtClean="0"/>
          </a:p>
          <a:p>
            <a:r>
              <a:rPr lang="en-US" dirty="0" smtClean="0"/>
              <a:t>POINT:</a:t>
            </a:r>
            <a:r>
              <a:rPr lang="en-US" baseline="0" dirty="0" smtClean="0"/>
              <a:t> They are not the fringe right-wing groups that sometimes turn to violence…but they are the passionate, conservatives who believe everyone should follow God!</a:t>
            </a:r>
          </a:p>
          <a:p>
            <a:r>
              <a:rPr lang="en-US" baseline="0" dirty="0" smtClean="0"/>
              <a:t>I’m not accusing us of imitating their worst behavior – but I am ABSOULTELY SAYING that we need to admit how much we have in common with them – because it is only when we admit how much we have in common – that we will take seriously how CAREFUL we must be NOT to end up imitating their worst traits.</a:t>
            </a:r>
          </a:p>
          <a:p>
            <a:endParaRPr lang="en-US" baseline="0" dirty="0" smtClean="0"/>
          </a:p>
          <a:p>
            <a:r>
              <a:rPr lang="en-US" baseline="0" dirty="0" smtClean="0"/>
              <a:t>The Reason God gives so much attention to the Pharisees is because HE KNEW that the same traps Satan used to pull them away – would be traps Satan would use on us!</a:t>
            </a:r>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46038"/>
            <a:ext cx="3349625" cy="2511425"/>
          </a:xfrm>
        </p:spPr>
      </p:sp>
      <p:sp>
        <p:nvSpPr>
          <p:cNvPr id="3" name="Notes Placeholder 2"/>
          <p:cNvSpPr>
            <a:spLocks noGrp="1"/>
          </p:cNvSpPr>
          <p:nvPr>
            <p:ph type="body" idx="1"/>
          </p:nvPr>
        </p:nvSpPr>
        <p:spPr/>
        <p:txBody>
          <a:bodyPr>
            <a:normAutofit/>
          </a:bodyPr>
          <a:lstStyle/>
          <a:p>
            <a:r>
              <a:rPr lang="en-US" dirty="0" smtClean="0"/>
              <a:t>We are speaking as a group so there are some obvious exceptions – but on the whole…</a:t>
            </a:r>
          </a:p>
          <a:p>
            <a:endParaRPr lang="en-US" dirty="0" smtClean="0"/>
          </a:p>
          <a:p>
            <a:r>
              <a:rPr lang="en-US" dirty="0" smtClean="0"/>
              <a:t>VALUED The SCRIPTURE: Acts 15:21  **Pharisees were the dominant sect in</a:t>
            </a:r>
            <a:r>
              <a:rPr lang="en-US" baseline="0" dirty="0" smtClean="0"/>
              <a:t> the synagogues…</a:t>
            </a:r>
          </a:p>
          <a:p>
            <a:r>
              <a:rPr lang="en-US" baseline="0" dirty="0" smtClean="0"/>
              <a:t>John 5:39 – Even Jesus acknowledged their </a:t>
            </a:r>
            <a:r>
              <a:rPr lang="en-US" baseline="0" dirty="0" err="1" smtClean="0"/>
              <a:t>thurough</a:t>
            </a:r>
            <a:r>
              <a:rPr lang="en-US" baseline="0" dirty="0" smtClean="0"/>
              <a:t> study of the Scriptures…</a:t>
            </a:r>
          </a:p>
          <a:p>
            <a:endParaRPr lang="en-US" dirty="0" smtClean="0"/>
          </a:p>
          <a:p>
            <a:pPr>
              <a:buFont typeface="Wingdings" pitchFamily="-112" charset="2"/>
              <a:buChar char="Ø"/>
            </a:pPr>
            <a:r>
              <a:rPr lang="en-US" dirty="0" smtClean="0"/>
              <a:t>They memorized, taught, and shared the Scriptures. They</a:t>
            </a:r>
            <a:r>
              <a:rPr lang="en-US" baseline="0" dirty="0" smtClean="0"/>
              <a:t> did not see it as a religious text for the elite, but as God’s word for the masses.</a:t>
            </a:r>
          </a:p>
          <a:p>
            <a:pPr>
              <a:buFont typeface="Wingdings" pitchFamily="-112" charset="2"/>
              <a:buChar char="Ø"/>
            </a:pPr>
            <a:endParaRPr lang="en-US" baseline="0" dirty="0" smtClean="0"/>
          </a:p>
          <a:p>
            <a:pPr>
              <a:buFont typeface="Wingdings" pitchFamily="-112" charset="2"/>
              <a:buNone/>
            </a:pPr>
            <a:r>
              <a:rPr lang="en-US" baseline="0" dirty="0" smtClean="0"/>
              <a:t>PURITY:</a:t>
            </a:r>
          </a:p>
          <a:p>
            <a:pPr>
              <a:buFont typeface="Wingdings" pitchFamily="-112" charset="2"/>
              <a:buNone/>
            </a:pPr>
            <a:r>
              <a:rPr lang="en-US" baseline="0" dirty="0" smtClean="0"/>
              <a:t>Lifestyle – avoiding sin (Mt 5;20)</a:t>
            </a:r>
          </a:p>
          <a:p>
            <a:pPr>
              <a:buFont typeface="Wingdings" pitchFamily="-112" charset="2"/>
              <a:buNone/>
            </a:pPr>
            <a:r>
              <a:rPr lang="en-US" baseline="0" dirty="0" smtClean="0"/>
              <a:t>Worship – temple rituals, and worship revolving around prayer, public reading and exposition of Scripture (Luke 4:16ff)</a:t>
            </a:r>
          </a:p>
          <a:p>
            <a:pPr>
              <a:buFont typeface="Wingdings" pitchFamily="-112" charset="2"/>
              <a:buNone/>
            </a:pPr>
            <a:endParaRPr lang="en-US" baseline="0" dirty="0" smtClean="0"/>
          </a:p>
          <a:p>
            <a:pPr>
              <a:buFont typeface="Wingdings" pitchFamily="-112" charset="2"/>
              <a:buNone/>
            </a:pPr>
            <a:r>
              <a:rPr lang="en-US" baseline="0" dirty="0" smtClean="0"/>
              <a:t>WISE LEADERSHIP: We may think only of the mob mentality in crying out for Jesus crucifixion, but there were times when MORE MODERATE leaders spoke and they listened with wisdom.</a:t>
            </a:r>
          </a:p>
          <a:p>
            <a:pPr>
              <a:buFont typeface="Wingdings" pitchFamily="-112" charset="2"/>
              <a:buNone/>
            </a:pPr>
            <a:endParaRPr lang="en-US" baseline="0" dirty="0" smtClean="0"/>
          </a:p>
          <a:p>
            <a:pPr>
              <a:buFont typeface="Wingdings" pitchFamily="-112" charset="2"/>
              <a:buNone/>
            </a:pPr>
            <a:r>
              <a:rPr lang="en-US" baseline="0" dirty="0" smtClean="0"/>
              <a:t>GIVING: Mt 23:23 “ you tithe min and dill and </a:t>
            </a:r>
            <a:r>
              <a:rPr lang="en-US" baseline="0" dirty="0" err="1" smtClean="0"/>
              <a:t>cummin</a:t>
            </a:r>
            <a:r>
              <a:rPr lang="en-US" baseline="0" dirty="0" smtClean="0"/>
              <a:t>…without neglecting the others.”</a:t>
            </a:r>
          </a:p>
          <a:p>
            <a:pPr>
              <a:buFont typeface="Wingdings" pitchFamily="-112" charset="2"/>
              <a:buNone/>
            </a:pPr>
            <a:endParaRPr lang="en-US" baseline="0" dirty="0" smtClean="0"/>
          </a:p>
          <a:p>
            <a:pPr>
              <a:buFont typeface="Wingdings" pitchFamily="-112" charset="2"/>
              <a:buNone/>
            </a:pPr>
            <a:r>
              <a:rPr lang="en-US" baseline="0" dirty="0" smtClean="0"/>
              <a:t>** It is because of these many admirable qualities and their focus on sound doctrine that Jesus could say **** Matthew 23:1-3   “…</a:t>
            </a:r>
            <a:r>
              <a:rPr lang="en-US" sz="1200" kern="1200" dirty="0" smtClean="0">
                <a:solidFill>
                  <a:schemeClr val="tx1"/>
                </a:solidFill>
                <a:latin typeface="+mn-lt"/>
                <a:ea typeface="+mn-ea"/>
                <a:cs typeface="+mn-cs"/>
              </a:rPr>
              <a:t>therefore all that they tell you, do and observe, but do not do according to their deeds; for they say </a:t>
            </a:r>
            <a:r>
              <a:rPr lang="en-US" sz="1200" i="1" kern="1200" dirty="0" smtClean="0">
                <a:solidFill>
                  <a:schemeClr val="tx1"/>
                </a:solidFill>
                <a:latin typeface="+mn-lt"/>
                <a:ea typeface="+mn-ea"/>
                <a:cs typeface="+mn-cs"/>
              </a:rPr>
              <a:t>things and do not do them…</a:t>
            </a:r>
            <a:r>
              <a:rPr lang="en-US" sz="1200" i="1" kern="1200" dirty="0" smtClean="0">
                <a:solidFill>
                  <a:schemeClr val="tx1"/>
                </a:solidFill>
                <a:latin typeface="+mn-lt"/>
                <a:ea typeface="+mn-ea"/>
                <a:cs typeface="+mn-cs"/>
              </a:rPr>
              <a:t>”</a:t>
            </a:r>
          </a:p>
          <a:p>
            <a:pPr>
              <a:buFont typeface="Wingdings" pitchFamily="-112" charset="2"/>
              <a:buNone/>
            </a:pPr>
            <a:endParaRPr lang="en-US" sz="1200" i="1" kern="1200" baseline="0" dirty="0" smtClean="0">
              <a:solidFill>
                <a:schemeClr val="tx1"/>
              </a:solidFill>
              <a:latin typeface="+mn-lt"/>
              <a:ea typeface="+mn-ea"/>
              <a:cs typeface="+mn-cs"/>
            </a:endParaRPr>
          </a:p>
          <a:p>
            <a:pPr>
              <a:buFont typeface="Wingdings" pitchFamily="-112" charset="2"/>
              <a:buNone/>
            </a:pPr>
            <a:r>
              <a:rPr lang="en-US" sz="1200" i="1" kern="1200" baseline="0" dirty="0" smtClean="0">
                <a:solidFill>
                  <a:schemeClr val="tx1"/>
                </a:solidFill>
                <a:latin typeface="+mn-lt"/>
                <a:ea typeface="+mn-ea"/>
                <a:cs typeface="+mn-cs"/>
              </a:rPr>
              <a:t>**I’m not covering these to give them a pass – I’m covering it so we can see that EVERY CHRISTIAN BETTER have some of these things in common!  BUT OF COURSE – WE also need to learn from the SIN that overwhelmed all of these…</a:t>
            </a:r>
            <a:endParaRPr lang="en-US" baseline="0" dirty="0" smtClean="0"/>
          </a:p>
          <a:p>
            <a:pPr>
              <a:buFont typeface="Wingdings" pitchFamily="-112" charset="2"/>
              <a:buNone/>
            </a:pPr>
            <a:endParaRPr lang="en-US" baseline="0" dirty="0" smtClean="0"/>
          </a:p>
          <a:p>
            <a:pPr>
              <a:buFont typeface="Wingdings" pitchFamily="-112" charset="2"/>
              <a:buNone/>
            </a:pPr>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25" y="46038"/>
            <a:ext cx="3349625" cy="2511425"/>
          </a:xfrm>
        </p:spPr>
      </p:sp>
      <p:sp>
        <p:nvSpPr>
          <p:cNvPr id="3" name="Notes Placeholder 2"/>
          <p:cNvSpPr>
            <a:spLocks noGrp="1"/>
          </p:cNvSpPr>
          <p:nvPr>
            <p:ph type="body" idx="1"/>
          </p:nvPr>
        </p:nvSpPr>
        <p:spPr/>
        <p:txBody>
          <a:bodyPr>
            <a:normAutofit/>
          </a:bodyPr>
          <a:lstStyle/>
          <a:p>
            <a:r>
              <a:rPr lang="en-US" dirty="0" smtClean="0"/>
              <a:t>Pg 97</a:t>
            </a:r>
          </a:p>
          <a:p>
            <a:endParaRPr lang="en-US" dirty="0" smtClean="0"/>
          </a:p>
          <a:p>
            <a:r>
              <a:rPr lang="en-US" dirty="0" smtClean="0"/>
              <a:t>Hollow, External: When it is just a show – and there is no real change in the heart – God is not pleased.</a:t>
            </a:r>
            <a:r>
              <a:rPr lang="en-US" baseline="0" dirty="0" smtClean="0"/>
              <a:t>  WHILE IT MAY NOT BE OPEN REBELLION – It is PASSIVE REBELLION. Luke 15 shows us two sons in rebellion – one in his living, and the other in his heart. BOTH must be reconciled to the Father!!</a:t>
            </a:r>
          </a:p>
          <a:p>
            <a:endParaRPr lang="en-US" baseline="0" dirty="0" smtClean="0"/>
          </a:p>
          <a:p>
            <a:r>
              <a:rPr lang="en-US" baseline="0" dirty="0" smtClean="0"/>
              <a:t>External obedience, and internal decay is unacceptable.</a:t>
            </a:r>
          </a:p>
          <a:p>
            <a:r>
              <a:rPr lang="en-US" baseline="0" dirty="0" smtClean="0"/>
              <a:t>So is internal admiration, and external transgression.</a:t>
            </a:r>
          </a:p>
          <a:p>
            <a:endParaRPr lang="en-US" baseline="0" dirty="0" smtClean="0"/>
          </a:p>
          <a:p>
            <a:r>
              <a:rPr lang="en-US" baseline="0" dirty="0" smtClean="0"/>
              <a:t>GOD WANTS our whole heart and our whole life.</a:t>
            </a:r>
          </a:p>
          <a:p>
            <a:endParaRPr lang="en-US" baseline="0" dirty="0" smtClean="0"/>
          </a:p>
          <a:p>
            <a:r>
              <a:rPr lang="en-US" baseline="0" dirty="0" smtClean="0"/>
              <a:t>Matthew 6 – If our worship or our good deeds become focused on the OUTWARD, we’ve got to get back to TRUE devotion…</a:t>
            </a:r>
            <a:endParaRPr lang="en-US" dirty="0" smtClean="0"/>
          </a:p>
          <a:p>
            <a:endParaRPr lang="en-US" dirty="0" smtClean="0"/>
          </a:p>
          <a:p>
            <a:r>
              <a:rPr lang="en-US" dirty="0" smtClean="0"/>
              <a:t>UN-NOTICED: Matthew</a:t>
            </a:r>
            <a:r>
              <a:rPr lang="en-US" baseline="0" dirty="0" smtClean="0"/>
              <a:t> 6:1,2,5, 16-18 – all hit on this idea!  *Jesus isn’t </a:t>
            </a:r>
            <a:r>
              <a:rPr lang="en-US" baseline="0" dirty="0" err="1" smtClean="0"/>
              <a:t>condeming</a:t>
            </a:r>
            <a:r>
              <a:rPr lang="en-US" baseline="0" dirty="0" smtClean="0"/>
              <a:t> all public good works – He just told them in 5:16 that the world needs to see GENUINE good works.  He is condemning the attitude that just has to draw attention to their good works!</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COMPASSIONATE: </a:t>
            </a:r>
            <a:r>
              <a:rPr lang="en-US" dirty="0" err="1" smtClean="0"/>
              <a:t>vs</a:t>
            </a:r>
            <a:r>
              <a:rPr lang="en-US" dirty="0" smtClean="0"/>
              <a:t> 3 &amp; 4 – God wants us to be focused on the people</a:t>
            </a:r>
            <a:r>
              <a:rPr lang="en-US" baseline="0" dirty="0" smtClean="0"/>
              <a:t> we can help – not on our appearance with others. </a:t>
            </a:r>
            <a:r>
              <a:rPr lang="en-US" dirty="0" smtClean="0"/>
              <a:t>Compassionate:</a:t>
            </a:r>
            <a:r>
              <a:rPr lang="en-US" baseline="0" dirty="0" smtClean="0"/>
              <a:t> (Not Conceited) Rather than our good deeds being aimed at boosting our reputation, our good deeds are to bless others in need.</a:t>
            </a:r>
          </a:p>
          <a:p>
            <a:endParaRPr lang="en-US" dirty="0" smtClean="0"/>
          </a:p>
          <a:p>
            <a:r>
              <a:rPr lang="en-US" dirty="0" smtClean="0"/>
              <a:t>INTENTIONAL: Matthew 6:6 – Pick out a time and place</a:t>
            </a:r>
            <a:r>
              <a:rPr lang="en-US" baseline="0" dirty="0" smtClean="0"/>
              <a:t> and tell God what you want HIM to hear – not what you want the crowds to hear…</a:t>
            </a:r>
            <a:endParaRPr lang="en-US" dirty="0" smtClean="0"/>
          </a:p>
          <a:p>
            <a:endParaRPr lang="en-US" dirty="0" smtClean="0"/>
          </a:p>
          <a:p>
            <a:r>
              <a:rPr lang="en-US" dirty="0" smtClean="0"/>
              <a:t>SIMPLE: Matthew</a:t>
            </a:r>
            <a:r>
              <a:rPr lang="en-US" baseline="0" dirty="0" smtClean="0"/>
              <a:t> 6:7  - </a:t>
            </a:r>
            <a:r>
              <a:rPr lang="en-US" dirty="0" smtClean="0"/>
              <a:t>not </a:t>
            </a:r>
            <a:r>
              <a:rPr lang="en-US" dirty="0" smtClean="0"/>
              <a:t>long winded.  Just say what needs to be said in your prayers, don’t try to impress a crowd.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8AEE0DF-C644-614B-813C-70618106396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we are doing our BEST to </a:t>
            </a:r>
            <a:r>
              <a:rPr lang="en-US" dirty="0" err="1" smtClean="0"/>
              <a:t>imiate</a:t>
            </a:r>
            <a:r>
              <a:rPr lang="en-US" dirty="0" smtClean="0"/>
              <a:t> CHRIST – we certainly want to take the gospel to those wrapped</a:t>
            </a:r>
            <a:r>
              <a:rPr lang="en-US" baseline="0" dirty="0" smtClean="0"/>
              <a:t> up in the world. Those who are in open rebellion against God and living as if there is no God. </a:t>
            </a:r>
          </a:p>
          <a:p>
            <a:endParaRPr lang="en-US" baseline="0" dirty="0" smtClean="0"/>
          </a:p>
          <a:p>
            <a:r>
              <a:rPr lang="en-US" baseline="0" dirty="0" smtClean="0"/>
              <a:t>But – if we are fully imitating Christ – we will also try to reach those who are caught up in false religion.</a:t>
            </a:r>
            <a:endParaRPr lang="en-US" dirty="0" smtClean="0"/>
          </a:p>
          <a:p>
            <a:endParaRPr lang="en-US" dirty="0" smtClean="0"/>
          </a:p>
          <a:p>
            <a:r>
              <a:rPr lang="en-US" dirty="0" smtClean="0"/>
              <a:t>We</a:t>
            </a:r>
            <a:r>
              <a:rPr lang="en-US" baseline="0" dirty="0" smtClean="0"/>
              <a:t> have responsibility today not just to teach the “un-churched” but to take the TRUTH of the gospel to those who think of themselves as religious and are even satisfied in their sense of righteousness – but who are in truth – not in CHRIST but are wrapped up in man-made doctrines.</a:t>
            </a:r>
          </a:p>
          <a:p>
            <a:endParaRPr lang="en-US" baseline="0" dirty="0" smtClean="0"/>
          </a:p>
          <a:p>
            <a:r>
              <a:rPr lang="en-US" baseline="0" dirty="0" smtClean="0"/>
              <a:t>JESUS exposed the problems in their systematic theology.</a:t>
            </a:r>
          </a:p>
          <a:p>
            <a:r>
              <a:rPr lang="en-US" baseline="0" dirty="0" smtClean="0"/>
              <a:t>JESUS exposed the hypocrisy they were practicing.</a:t>
            </a:r>
          </a:p>
          <a:p>
            <a:r>
              <a:rPr lang="en-US" baseline="0" dirty="0" smtClean="0"/>
              <a:t>JESUS exposed the incorrect assumptions they had made.</a:t>
            </a:r>
          </a:p>
          <a:p>
            <a:endParaRPr lang="en-US" baseline="0" dirty="0" smtClean="0"/>
          </a:p>
          <a:p>
            <a:r>
              <a:rPr lang="en-US" baseline="0" dirty="0" smtClean="0"/>
              <a:t>*It was hard for them to hear – but as He did – there were genuine seekers who kept coming back – amazed at the clear evidence of God.</a:t>
            </a:r>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a:t>
            </a:r>
            <a:r>
              <a:rPr lang="en-US" baseline="0" dirty="0" smtClean="0"/>
              <a:t> – if either sin or man-made religion are burdening you down - and you’re not following the simple New Testament – we want to urge you – come back to following JESUS.</a:t>
            </a:r>
          </a:p>
          <a:p>
            <a:endParaRPr lang="en-US" baseline="0" dirty="0" smtClean="0"/>
          </a:p>
          <a:p>
            <a:r>
              <a:rPr lang="en-US" baseline="0" dirty="0" smtClean="0"/>
              <a:t>Don’t let the baggage the Pharisees were stuck under smother your faith – Jesus is the GREAT PHYSICIAN and HE wants to take away your sins, and give you the freedom of being a child of God.</a:t>
            </a:r>
            <a:endParaRPr lang="en-US" dirty="0"/>
          </a:p>
        </p:txBody>
      </p:sp>
      <p:sp>
        <p:nvSpPr>
          <p:cNvPr id="4" name="Slide Number Placeholder 3"/>
          <p:cNvSpPr>
            <a:spLocks noGrp="1"/>
          </p:cNvSpPr>
          <p:nvPr>
            <p:ph type="sldNum" sz="quarter" idx="10"/>
          </p:nvPr>
        </p:nvSpPr>
        <p:spPr/>
        <p:txBody>
          <a:bodyPr/>
          <a:lstStyle/>
          <a:p>
            <a:fld id="{38AEE0DF-C644-614B-813C-70618106396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BB9E95-CFBC-7A41-942C-7C2A0288CB8B}" type="datetimeFigureOut">
              <a:rPr lang="en-US" smtClean="0"/>
              <a:pPr/>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BB9E95-CFBC-7A41-942C-7C2A0288CB8B}" type="datetimeFigureOut">
              <a:rPr lang="en-US" smtClean="0"/>
              <a:pPr/>
              <a:t>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BB9E95-CFBC-7A41-942C-7C2A0288CB8B}" type="datetimeFigureOut">
              <a:rPr lang="en-US" smtClean="0"/>
              <a:pPr/>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BB9E95-CFBC-7A41-942C-7C2A0288CB8B}" type="datetimeFigureOut">
              <a:rPr lang="en-US" smtClean="0"/>
              <a:pPr/>
              <a:t>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BB9E95-CFBC-7A41-942C-7C2A0288CB8B}" type="datetimeFigureOut">
              <a:rPr lang="en-US" smtClean="0"/>
              <a:pPr/>
              <a:t>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B9E95-CFBC-7A41-942C-7C2A0288CB8B}" type="datetimeFigureOut">
              <a:rPr lang="en-US" smtClean="0"/>
              <a:pPr/>
              <a:t>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B9E95-CFBC-7A41-942C-7C2A0288CB8B}" type="datetimeFigureOut">
              <a:rPr lang="en-US" smtClean="0"/>
              <a:pPr/>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BB9E95-CFBC-7A41-942C-7C2A0288CB8B}" type="datetimeFigureOut">
              <a:rPr lang="en-US" smtClean="0"/>
              <a:pPr/>
              <a:t>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238B57-76B5-9140-9CA3-59954B78573E}" type="slidenum">
              <a:rPr lang="en-US" smtClean="0"/>
              <a:pPr/>
              <a:t>‹#›</a:t>
            </a:fld>
            <a:endParaRPr lang="en-US"/>
          </a:p>
        </p:txBody>
      </p:sp>
    </p:spTree>
  </p:cSld>
  <p:clrMapOvr>
    <a:masterClrMapping/>
  </p:clrMapOvr>
  <p:transition>
    <p:split orient="vert" dir="in"/>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12340" y="1600200"/>
            <a:ext cx="807446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B9E95-CFBC-7A41-942C-7C2A0288CB8B}" type="datetimeFigureOut">
              <a:rPr lang="en-US" smtClean="0"/>
              <a:pPr/>
              <a:t>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38B57-76B5-9140-9CA3-59954B7857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par>
                                <p:cTn id="9" presetID="2" presetClass="entr" presetSubtype="1"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0-#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0-#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0-#ppt_h/2"/>
                                          </p:val>
                                        </p:tav>
                                        <p:tav tm="100000">
                                          <p:val>
                                            <p:strVal val="#ppt_y"/>
                                          </p:val>
                                        </p:tav>
                                      </p:tavLst>
                                    </p:anim>
                                  </p:childTnLst>
                                </p:cTn>
                              </p:par>
                              <p:par>
                                <p:cTn id="21" presetID="2" presetClass="entr" presetSubtype="1"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1"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2">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3">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4">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 lvl="5">
            <p:tnLst>
              <p:par>
                <p:cTn presetID="2" presetClass="entr" presetSubtype="1"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Tahoma"/>
          <a:ea typeface="+mj-ea"/>
          <a:cs typeface="Tahom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ahoma"/>
          <a:ea typeface="+mn-ea"/>
          <a:cs typeface="Tahoma"/>
        </a:defRPr>
      </a:lvl1pPr>
      <a:lvl2pPr marL="742950" indent="-285750" algn="l" defTabSz="457200" rtl="0" eaLnBrk="1" latinLnBrk="0" hangingPunct="1">
        <a:spcBef>
          <a:spcPct val="20000"/>
        </a:spcBef>
        <a:buFont typeface="Arial"/>
        <a:buChar char="–"/>
        <a:defRPr sz="2800" kern="1200">
          <a:solidFill>
            <a:schemeClr val="tx1"/>
          </a:solidFill>
          <a:latin typeface="Tahoma"/>
          <a:ea typeface="+mn-ea"/>
          <a:cs typeface="Tahoma"/>
        </a:defRPr>
      </a:lvl2pPr>
      <a:lvl3pPr marL="1143000" indent="-228600" algn="l" defTabSz="457200" rtl="0" eaLnBrk="1" latinLnBrk="0" hangingPunct="1">
        <a:spcBef>
          <a:spcPct val="20000"/>
        </a:spcBef>
        <a:buFont typeface="Arial"/>
        <a:buChar char="•"/>
        <a:defRPr sz="2400" kern="1200">
          <a:solidFill>
            <a:schemeClr val="tx1"/>
          </a:solidFill>
          <a:latin typeface="Tahoma"/>
          <a:ea typeface="+mn-ea"/>
          <a:cs typeface="Tahoma"/>
        </a:defRPr>
      </a:lvl3pPr>
      <a:lvl4pPr marL="1600200" indent="-228600" algn="l" defTabSz="457200" rtl="0" eaLnBrk="1" latinLnBrk="0" hangingPunct="1">
        <a:spcBef>
          <a:spcPct val="20000"/>
        </a:spcBef>
        <a:buFont typeface="Arial"/>
        <a:buChar char="–"/>
        <a:defRPr sz="2000" kern="1200">
          <a:solidFill>
            <a:schemeClr val="tx1"/>
          </a:solidFill>
          <a:latin typeface="Tahoma"/>
          <a:ea typeface="+mn-ea"/>
          <a:cs typeface="Tahoma"/>
        </a:defRPr>
      </a:lvl4pPr>
      <a:lvl5pPr marL="2057400" indent="-228600" algn="l" defTabSz="457200" rtl="0" eaLnBrk="1" latinLnBrk="0" hangingPunct="1">
        <a:spcBef>
          <a:spcPct val="20000"/>
        </a:spcBef>
        <a:buFont typeface="Arial"/>
        <a:buChar char="»"/>
        <a:defRPr sz="2000" kern="1200">
          <a:solidFill>
            <a:schemeClr val="tx1"/>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Pharisees</a:t>
            </a:r>
            <a:endParaRPr lang="en-US" dirty="0"/>
          </a:p>
        </p:txBody>
      </p:sp>
      <p:sp>
        <p:nvSpPr>
          <p:cNvPr id="3" name="Subtitle 2"/>
          <p:cNvSpPr>
            <a:spLocks noGrp="1"/>
          </p:cNvSpPr>
          <p:nvPr>
            <p:ph type="subTitle" idx="1"/>
          </p:nvPr>
        </p:nvSpPr>
        <p:spPr/>
        <p:txBody>
          <a:bodyPr/>
          <a:lstStyle/>
          <a:p>
            <a:endParaRPr lang="en-US"/>
          </a:p>
        </p:txBody>
      </p:sp>
      <p:pic>
        <p:nvPicPr>
          <p:cNvPr id="4" name="Picture 3" descr="Pharisee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Are These People?</a:t>
            </a:r>
            <a:endParaRPr lang="en-US" dirty="0"/>
          </a:p>
        </p:txBody>
      </p:sp>
      <p:sp>
        <p:nvSpPr>
          <p:cNvPr id="3" name="Content Placeholder 2"/>
          <p:cNvSpPr>
            <a:spLocks noGrp="1"/>
          </p:cNvSpPr>
          <p:nvPr>
            <p:ph idx="1"/>
          </p:nvPr>
        </p:nvSpPr>
        <p:spPr>
          <a:xfrm>
            <a:off x="495556" y="1600200"/>
            <a:ext cx="8336408" cy="4525963"/>
          </a:xfrm>
        </p:spPr>
        <p:txBody>
          <a:bodyPr>
            <a:normAutofit lnSpcReduction="10000"/>
          </a:bodyPr>
          <a:lstStyle/>
          <a:p>
            <a:r>
              <a:rPr lang="en-US" sz="2800" dirty="0" smtClean="0"/>
              <a:t>Central Figures In The Gospel Record.</a:t>
            </a:r>
          </a:p>
          <a:p>
            <a:r>
              <a:rPr lang="en-US" sz="2800" dirty="0" smtClean="0"/>
              <a:t>Targets of Some of Jesus’ Most Stinging </a:t>
            </a:r>
            <a:br>
              <a:rPr lang="en-US" sz="2800" dirty="0" smtClean="0"/>
            </a:br>
            <a:r>
              <a:rPr lang="en-US" sz="2800" dirty="0" smtClean="0"/>
              <a:t>Corrections &amp; Rebuke.</a:t>
            </a:r>
          </a:p>
          <a:p>
            <a:r>
              <a:rPr lang="en-US" sz="2800" dirty="0" smtClean="0"/>
              <a:t>A Group With Many Admirable Qualities.</a:t>
            </a:r>
          </a:p>
          <a:p>
            <a:r>
              <a:rPr lang="en-US" sz="2800" dirty="0" smtClean="0"/>
              <a:t>Their Place In The Religious Spectrum</a:t>
            </a:r>
          </a:p>
          <a:p>
            <a:pPr lvl="1">
              <a:buNone/>
            </a:pPr>
            <a:r>
              <a:rPr lang="en-US" sz="2400" u="sng" dirty="0" smtClean="0"/>
              <a:t>Left: </a:t>
            </a:r>
            <a:r>
              <a:rPr lang="en-US" sz="2400" dirty="0" err="1" smtClean="0"/>
              <a:t>Herodians</a:t>
            </a:r>
            <a:r>
              <a:rPr lang="en-US" sz="2400" dirty="0" smtClean="0"/>
              <a:t>…Sadducees…</a:t>
            </a:r>
            <a:r>
              <a:rPr lang="en-US" sz="2400" b="1" dirty="0" smtClean="0"/>
              <a:t>Pharisees</a:t>
            </a:r>
            <a:r>
              <a:rPr lang="en-US" sz="2400" dirty="0" smtClean="0"/>
              <a:t>…Zealots </a:t>
            </a:r>
            <a:r>
              <a:rPr lang="en-US" sz="2400" u="sng" dirty="0" smtClean="0"/>
              <a:t>:Right</a:t>
            </a:r>
            <a:r>
              <a:rPr lang="en-US" sz="2400" dirty="0" smtClean="0"/>
              <a:t/>
            </a:r>
            <a:br>
              <a:rPr lang="en-US" sz="2400" dirty="0" smtClean="0"/>
            </a:br>
            <a:r>
              <a:rPr lang="en-US" sz="2400" dirty="0" smtClean="0"/>
              <a:t>                                      - Hillel, Moderates  </a:t>
            </a:r>
            <a:br>
              <a:rPr lang="en-US" sz="2400" dirty="0" smtClean="0"/>
            </a:br>
            <a:r>
              <a:rPr lang="en-US" sz="2400" dirty="0" smtClean="0"/>
              <a:t>                                      - </a:t>
            </a:r>
            <a:r>
              <a:rPr lang="en-US" sz="2400" dirty="0" err="1" smtClean="0"/>
              <a:t>Shammai</a:t>
            </a:r>
            <a:r>
              <a:rPr lang="en-US" sz="2400" dirty="0" smtClean="0"/>
              <a:t>, Conservatives</a:t>
            </a:r>
          </a:p>
          <a:p>
            <a:r>
              <a:rPr lang="en-US" sz="2800" b="1" dirty="0" smtClean="0"/>
              <a:t>The Point: </a:t>
            </a:r>
            <a:r>
              <a:rPr lang="en-US" sz="2800" dirty="0" smtClean="0"/>
              <a:t>More than any other Jewish group </a:t>
            </a:r>
            <a:br>
              <a:rPr lang="en-US" sz="2800" dirty="0" smtClean="0"/>
            </a:br>
            <a:r>
              <a:rPr lang="en-US" sz="2800" dirty="0" smtClean="0"/>
              <a:t>at the time of Jesus, the Pharisees are like us!</a:t>
            </a:r>
          </a:p>
          <a:p>
            <a:endParaRPr lang="en-US" sz="2800" dirty="0" smtClean="0"/>
          </a:p>
        </p:txBody>
      </p:sp>
    </p:spTree>
  </p:cSld>
  <p:clrMapOvr>
    <a:masterClrMapping/>
  </p:clrMapOvr>
  <p:transition>
    <p:split orient="vert"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048"/>
            <a:ext cx="8229600" cy="1143000"/>
          </a:xfrm>
        </p:spPr>
        <p:txBody>
          <a:bodyPr/>
          <a:lstStyle/>
          <a:p>
            <a:r>
              <a:rPr lang="en-US" dirty="0" smtClean="0"/>
              <a:t>Admirable Qualities</a:t>
            </a:r>
            <a:endParaRPr lang="en-US" dirty="0"/>
          </a:p>
        </p:txBody>
      </p:sp>
      <p:sp>
        <p:nvSpPr>
          <p:cNvPr id="3" name="Content Placeholder 2"/>
          <p:cNvSpPr>
            <a:spLocks noGrp="1"/>
          </p:cNvSpPr>
          <p:nvPr>
            <p:ph idx="1"/>
          </p:nvPr>
        </p:nvSpPr>
        <p:spPr>
          <a:xfrm>
            <a:off x="612340" y="1251683"/>
            <a:ext cx="8074460" cy="4896468"/>
          </a:xfrm>
        </p:spPr>
        <p:txBody>
          <a:bodyPr>
            <a:normAutofit fontScale="92500" lnSpcReduction="20000"/>
          </a:bodyPr>
          <a:lstStyle/>
          <a:p>
            <a:r>
              <a:rPr lang="en-US" dirty="0" smtClean="0"/>
              <a:t>They Greatly Valued The Scriptures.</a:t>
            </a:r>
          </a:p>
          <a:p>
            <a:r>
              <a:rPr lang="en-US" dirty="0" smtClean="0"/>
              <a:t>They Aimed To Live With Purity.</a:t>
            </a:r>
          </a:p>
          <a:p>
            <a:pPr lvl="1"/>
            <a:r>
              <a:rPr lang="en-US" dirty="0" smtClean="0"/>
              <a:t>Purity In Their Lifestyle (Luke 18:11-12)</a:t>
            </a:r>
          </a:p>
          <a:p>
            <a:pPr lvl="1"/>
            <a:r>
              <a:rPr lang="en-US" dirty="0" smtClean="0"/>
              <a:t>Purity In Their Worship (Mark 7:3)</a:t>
            </a:r>
          </a:p>
          <a:p>
            <a:r>
              <a:rPr lang="en-US" dirty="0" smtClean="0"/>
              <a:t>They</a:t>
            </a:r>
            <a:r>
              <a:rPr lang="en-US" dirty="0" smtClean="0"/>
              <a:t> Listened </a:t>
            </a:r>
            <a:r>
              <a:rPr lang="en-US" dirty="0" smtClean="0"/>
              <a:t>To Calm, Wise Leaders</a:t>
            </a:r>
            <a:r>
              <a:rPr lang="en-US" dirty="0" smtClean="0"/>
              <a:t>.*</a:t>
            </a:r>
          </a:p>
          <a:p>
            <a:pPr lvl="1"/>
            <a:r>
              <a:rPr lang="en-US" dirty="0" smtClean="0"/>
              <a:t>*At least sometimes... (Acts </a:t>
            </a:r>
            <a:r>
              <a:rPr lang="en-US" dirty="0" smtClean="0"/>
              <a:t>5:33-</a:t>
            </a:r>
            <a:r>
              <a:rPr lang="en-US" dirty="0" smtClean="0"/>
              <a:t>40)</a:t>
            </a:r>
          </a:p>
          <a:p>
            <a:r>
              <a:rPr lang="en-US" dirty="0" smtClean="0"/>
              <a:t>They Firmly Believed In Spiritual Doctrines.</a:t>
            </a:r>
          </a:p>
          <a:p>
            <a:pPr lvl="1"/>
            <a:r>
              <a:rPr lang="en-US" dirty="0" smtClean="0"/>
              <a:t>Angels, Afterlife (Acts 23:6-8)</a:t>
            </a:r>
          </a:p>
          <a:p>
            <a:r>
              <a:rPr lang="en-US" dirty="0" smtClean="0"/>
              <a:t>They Meticulously Gave Their Offerings.</a:t>
            </a:r>
          </a:p>
          <a:p>
            <a:r>
              <a:rPr lang="en-US" dirty="0" smtClean="0"/>
              <a:t>Some Even Follow Christ!</a:t>
            </a:r>
          </a:p>
          <a:p>
            <a:pPr lvl="1"/>
            <a:r>
              <a:rPr lang="en-US" dirty="0" smtClean="0"/>
              <a:t>Nicodemus, Paul, (Acts 15:5)</a:t>
            </a:r>
            <a:endParaRPr lang="en-US" dirty="0"/>
          </a:p>
        </p:txBody>
      </p:sp>
    </p:spTree>
  </p:cSld>
  <p:clrMapOvr>
    <a:masterClrMapping/>
  </p:clrMapOvr>
  <p:transition>
    <p:split orient="ver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 </a:t>
            </a:r>
            <a:br>
              <a:rPr lang="en-US" dirty="0" smtClean="0"/>
            </a:br>
            <a:r>
              <a:rPr lang="en-US" dirty="0" smtClean="0"/>
              <a:t>The Pharisees To Teach Us...</a:t>
            </a:r>
            <a:endParaRPr lang="en-US" dirty="0"/>
          </a:p>
        </p:txBody>
      </p:sp>
      <p:sp>
        <p:nvSpPr>
          <p:cNvPr id="3" name="Content Placeholder 2"/>
          <p:cNvSpPr>
            <a:spLocks noGrp="1"/>
          </p:cNvSpPr>
          <p:nvPr>
            <p:ph idx="1"/>
          </p:nvPr>
        </p:nvSpPr>
        <p:spPr/>
        <p:txBody>
          <a:bodyPr>
            <a:normAutofit fontScale="92500"/>
          </a:bodyPr>
          <a:lstStyle/>
          <a:p>
            <a:pPr>
              <a:buNone/>
            </a:pPr>
            <a:r>
              <a:rPr lang="en-US" b="1" dirty="0" smtClean="0"/>
              <a:t>1. The Danger of Distorting The Scripture</a:t>
            </a:r>
          </a:p>
          <a:p>
            <a:pPr lvl="1"/>
            <a:r>
              <a:rPr lang="en-US" dirty="0" smtClean="0"/>
              <a:t>To excuse behavior (Matthew 15:4-5)</a:t>
            </a:r>
          </a:p>
          <a:p>
            <a:pPr lvl="1"/>
            <a:r>
              <a:rPr lang="en-US" dirty="0" smtClean="0"/>
              <a:t>To maintain social status (John 9:26-34)</a:t>
            </a:r>
          </a:p>
          <a:p>
            <a:pPr lvl="1"/>
            <a:r>
              <a:rPr lang="en-US" dirty="0" smtClean="0"/>
              <a:t>To focus on exceptions rather than the core message. (Matthew 19:7)</a:t>
            </a:r>
          </a:p>
          <a:p>
            <a:r>
              <a:rPr lang="en-US" dirty="0" smtClean="0"/>
              <a:t>They end up clinging to their own interpretations rather than the very passages that could get them back on track.</a:t>
            </a:r>
          </a:p>
          <a:p>
            <a:pPr lvl="1"/>
            <a:r>
              <a:rPr lang="en-US" dirty="0" smtClean="0"/>
              <a:t>John 5:37-47</a:t>
            </a:r>
            <a:endParaRPr lang="en-US" dirty="0"/>
          </a:p>
        </p:txBody>
      </p:sp>
    </p:spTree>
  </p:cSld>
  <p:clrMapOvr>
    <a:masterClrMapping/>
  </p:clrMapOvr>
  <p:transition>
    <p:split orient="ver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 </a:t>
            </a:r>
            <a:br>
              <a:rPr lang="en-US" dirty="0" smtClean="0"/>
            </a:br>
            <a:r>
              <a:rPr lang="en-US" dirty="0" smtClean="0"/>
              <a:t>The Pharisees To Teach Us…</a:t>
            </a:r>
            <a:endParaRPr lang="en-US" dirty="0"/>
          </a:p>
        </p:txBody>
      </p:sp>
      <p:sp>
        <p:nvSpPr>
          <p:cNvPr id="3" name="Content Placeholder 2"/>
          <p:cNvSpPr>
            <a:spLocks noGrp="1"/>
          </p:cNvSpPr>
          <p:nvPr>
            <p:ph idx="1"/>
          </p:nvPr>
        </p:nvSpPr>
        <p:spPr>
          <a:xfrm>
            <a:off x="612340" y="1600200"/>
            <a:ext cx="8321810" cy="4525963"/>
          </a:xfrm>
        </p:spPr>
        <p:txBody>
          <a:bodyPr/>
          <a:lstStyle/>
          <a:p>
            <a:pPr>
              <a:buNone/>
            </a:pPr>
            <a:r>
              <a:rPr lang="en-US" b="1" dirty="0" smtClean="0"/>
              <a:t>2. The Necessity of Inner &amp; Outer Devotion</a:t>
            </a:r>
          </a:p>
          <a:p>
            <a:pPr lvl="1"/>
            <a:r>
              <a:rPr lang="en-US" dirty="0" smtClean="0"/>
              <a:t>Isaiah 29:13, Matthew 23:25-28</a:t>
            </a:r>
            <a:endParaRPr lang="en-US" dirty="0" smtClean="0"/>
          </a:p>
          <a:p>
            <a:r>
              <a:rPr lang="en-US" dirty="0" smtClean="0"/>
              <a:t>True Devotion Is Often Unnoticed.</a:t>
            </a:r>
          </a:p>
          <a:p>
            <a:r>
              <a:rPr lang="en-US" dirty="0" smtClean="0"/>
              <a:t>True Devotion Is Compassionate.</a:t>
            </a:r>
          </a:p>
          <a:p>
            <a:r>
              <a:rPr lang="en-US" dirty="0" smtClean="0"/>
              <a:t>True </a:t>
            </a:r>
            <a:r>
              <a:rPr lang="en-US" dirty="0" smtClean="0"/>
              <a:t>Devotion Is Intentional.</a:t>
            </a:r>
            <a:endParaRPr lang="en-US" dirty="0" smtClean="0"/>
          </a:p>
          <a:p>
            <a:r>
              <a:rPr lang="en-US" dirty="0" smtClean="0"/>
              <a:t>True </a:t>
            </a:r>
            <a:r>
              <a:rPr lang="en-US" dirty="0" smtClean="0"/>
              <a:t>Devotion Is Simple</a:t>
            </a:r>
            <a:r>
              <a:rPr lang="en-US" dirty="0" smtClean="0"/>
              <a:t>.</a:t>
            </a:r>
            <a:endParaRPr lang="en-US" dirty="0" smtClean="0"/>
          </a:p>
        </p:txBody>
      </p:sp>
    </p:spTree>
  </p:cSld>
  <p:clrMapOvr>
    <a:masterClrMapping/>
  </p:clrMapOvr>
  <p:transition>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God Uses</a:t>
            </a:r>
            <a:br>
              <a:rPr lang="en-US" dirty="0" smtClean="0"/>
            </a:br>
            <a:r>
              <a:rPr lang="en-US" dirty="0" smtClean="0"/>
              <a:t>The Pharisees To Teach Us…</a:t>
            </a:r>
            <a:endParaRPr lang="en-US" dirty="0"/>
          </a:p>
        </p:txBody>
      </p:sp>
      <p:sp>
        <p:nvSpPr>
          <p:cNvPr id="3" name="Content Placeholder 2"/>
          <p:cNvSpPr>
            <a:spLocks noGrp="1"/>
          </p:cNvSpPr>
          <p:nvPr>
            <p:ph idx="1"/>
          </p:nvPr>
        </p:nvSpPr>
        <p:spPr/>
        <p:txBody>
          <a:bodyPr/>
          <a:lstStyle/>
          <a:p>
            <a:pPr>
              <a:buNone/>
            </a:pPr>
            <a:r>
              <a:rPr lang="en-US" b="1" dirty="0" smtClean="0"/>
              <a:t>3. The Importance of Reaching Out </a:t>
            </a:r>
            <a:br>
              <a:rPr lang="en-US" b="1" dirty="0" smtClean="0"/>
            </a:br>
            <a:r>
              <a:rPr lang="en-US" b="1" dirty="0" smtClean="0"/>
              <a:t> To Both The Religiously Misguided </a:t>
            </a:r>
            <a:br>
              <a:rPr lang="en-US" b="1" dirty="0" smtClean="0"/>
            </a:br>
            <a:r>
              <a:rPr lang="en-US" b="1" dirty="0" smtClean="0"/>
              <a:t> And The Worldly.</a:t>
            </a:r>
          </a:p>
          <a:p>
            <a:pPr lvl="1"/>
            <a:r>
              <a:rPr lang="en-US" dirty="0" smtClean="0"/>
              <a:t>Imitating The Great Physician (Matt. 9:9-13)</a:t>
            </a:r>
          </a:p>
          <a:p>
            <a:pPr lvl="1"/>
            <a:r>
              <a:rPr lang="en-US" dirty="0" smtClean="0"/>
              <a:t>Teaching The Pharisees (Matt. 12:9-14)</a:t>
            </a:r>
          </a:p>
          <a:p>
            <a:endParaRPr lang="en-US" dirty="0"/>
          </a:p>
        </p:txBody>
      </p:sp>
    </p:spTree>
  </p:cSld>
  <p:clrMapOvr>
    <a:masterClrMapping/>
  </p:clrMapOvr>
  <p:transition>
    <p:split orient="ver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Pharisees</a:t>
            </a:r>
            <a:endParaRPr lang="en-US" dirty="0"/>
          </a:p>
        </p:txBody>
      </p:sp>
      <p:sp>
        <p:nvSpPr>
          <p:cNvPr id="3" name="Subtitle 2"/>
          <p:cNvSpPr>
            <a:spLocks noGrp="1"/>
          </p:cNvSpPr>
          <p:nvPr>
            <p:ph type="subTitle" idx="1"/>
          </p:nvPr>
        </p:nvSpPr>
        <p:spPr/>
        <p:txBody>
          <a:bodyPr/>
          <a:lstStyle/>
          <a:p>
            <a:endParaRPr lang="en-US"/>
          </a:p>
        </p:txBody>
      </p:sp>
      <p:pic>
        <p:nvPicPr>
          <p:cNvPr id="4" name="Picture 3" descr="Pharisees-Title.jpg"/>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transition>
    <p:split orient="vert" dir="in"/>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520</TotalTime>
  <Words>1768</Words>
  <Application>Microsoft Macintosh PowerPoint</Application>
  <PresentationFormat>On-screen Show (4:3)</PresentationFormat>
  <Paragraphs>119</Paragraphs>
  <Slides>7</Slides>
  <Notes>7</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Pharisees</vt:lpstr>
      <vt:lpstr>Who Are These People?</vt:lpstr>
      <vt:lpstr>Admirable Qualities</vt:lpstr>
      <vt:lpstr>God Uses  The Pharisees To Teach Us...</vt:lpstr>
      <vt:lpstr>God Uses  The Pharisees To Teach Us…</vt:lpstr>
      <vt:lpstr>God Uses The Pharisees To Teach Us…</vt:lpstr>
      <vt:lpstr>Pharisees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Pharisees</dc:title>
  <dc:creator>Phillip Shumake</dc:creator>
  <cp:lastModifiedBy>Phillip Shumake</cp:lastModifiedBy>
  <cp:revision>100</cp:revision>
  <cp:lastPrinted>2014-09-21T00:27:23Z</cp:lastPrinted>
  <dcterms:created xsi:type="dcterms:W3CDTF">2014-09-20T23:55:30Z</dcterms:created>
  <dcterms:modified xsi:type="dcterms:W3CDTF">2014-09-21T00:27:57Z</dcterms:modified>
</cp:coreProperties>
</file>