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1" r:id="rId3"/>
    <p:sldId id="257" r:id="rId4"/>
    <p:sldId id="259" r:id="rId5"/>
    <p:sldId id="260"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4429" autoAdjust="0"/>
  </p:normalViewPr>
  <p:slideViewPr>
    <p:cSldViewPr snapToGrid="0" snapToObjects="1">
      <p:cViewPr varScale="1">
        <p:scale>
          <a:sx n="86" d="100"/>
          <a:sy n="86" d="100"/>
        </p:scale>
        <p:origin x="-153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96AD6-A205-F442-A180-58B6F1F70AF8}" type="datetimeFigureOut">
              <a:rPr lang="en-US" smtClean="0"/>
              <a:pPr/>
              <a:t>9/19/15</a:t>
            </a:fld>
            <a:endParaRPr lang="en-US"/>
          </a:p>
        </p:txBody>
      </p:sp>
      <p:sp>
        <p:nvSpPr>
          <p:cNvPr id="4" name="Slide Image Placeholder 3"/>
          <p:cNvSpPr>
            <a:spLocks noGrp="1" noRot="1" noChangeAspect="1"/>
          </p:cNvSpPr>
          <p:nvPr>
            <p:ph type="sldImg" idx="2"/>
          </p:nvPr>
        </p:nvSpPr>
        <p:spPr>
          <a:xfrm>
            <a:off x="1612433" y="90720"/>
            <a:ext cx="3649474" cy="27371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6773" y="3008940"/>
            <a:ext cx="6379887" cy="60745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775159" y="487440"/>
            <a:ext cx="1020782" cy="457200"/>
          </a:xfrm>
          <a:prstGeom prst="rect">
            <a:avLst/>
          </a:prstGeom>
        </p:spPr>
        <p:txBody>
          <a:bodyPr vert="horz" lIns="91440" tIns="45720" rIns="91440" bIns="45720" rtlCol="0" anchor="b"/>
          <a:lstStyle>
            <a:lvl1pPr algn="r">
              <a:defRPr sz="1200"/>
            </a:lvl1pPr>
          </a:lstStyle>
          <a:p>
            <a:fld id="{8DABE221-9AD1-ED47-97EE-3D40332C7A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a:p>
            <a:endParaRPr lang="en-US" sz="1800" dirty="0" smtClean="0"/>
          </a:p>
          <a:p>
            <a:r>
              <a:rPr lang="en-US" sz="1800" dirty="0" smtClean="0"/>
              <a:t>In our rush to teach people the difference between the Old &amp; New Testament we can</a:t>
            </a:r>
            <a:r>
              <a:rPr lang="en-US" sz="1800" baseline="0" dirty="0" smtClean="0"/>
              <a:t> overlook their significant role in God’s plan of Salvation.  </a:t>
            </a:r>
          </a:p>
          <a:p>
            <a:endParaRPr lang="en-US" sz="1800" baseline="0" dirty="0" smtClean="0"/>
          </a:p>
          <a:p>
            <a:r>
              <a:rPr lang="en-US" sz="1800" baseline="0" dirty="0" smtClean="0"/>
              <a:t>The 10 Commandments were given to show the inner and outer transformation God wanted to bring about in His Covenant People.</a:t>
            </a:r>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ABE221-9AD1-ED47-97EE-3D40332C7A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REDEMPTION: Proceeds (</a:t>
            </a:r>
            <a:r>
              <a:rPr lang="en-US" sz="1600" baseline="0" dirty="0" smtClean="0"/>
              <a:t> and actually prepares us for) Righteous living.</a:t>
            </a:r>
          </a:p>
          <a:p>
            <a:endParaRPr lang="en-US" sz="1600" baseline="0" dirty="0" smtClean="0"/>
          </a:p>
          <a:p>
            <a:r>
              <a:rPr lang="en-US" sz="1600" baseline="0" dirty="0" smtClean="0"/>
              <a:t>They are brought under the LAW after their redemption from Egyptian slavery has been accomplished.</a:t>
            </a:r>
          </a:p>
          <a:p>
            <a:r>
              <a:rPr lang="en-US" sz="1600" baseline="0" dirty="0" smtClean="0"/>
              <a:t>Reminds us that when God redeems us, He has a plan for our future righteousness</a:t>
            </a:r>
            <a:r>
              <a:rPr lang="en-US" sz="1600" baseline="0" dirty="0" smtClean="0"/>
              <a:t>.</a:t>
            </a:r>
          </a:p>
          <a:p>
            <a:endParaRPr lang="en-US" sz="1600" dirty="0" smtClean="0"/>
          </a:p>
          <a:p>
            <a:r>
              <a:rPr lang="en-US" sz="1600" baseline="0" dirty="0" smtClean="0"/>
              <a:t>FORM:  Likely 2 copies</a:t>
            </a:r>
            <a:r>
              <a:rPr lang="en-US" sz="1600" dirty="0" smtClean="0"/>
              <a:t> – all 10 on each tablet.</a:t>
            </a:r>
            <a:endParaRPr lang="en-US" sz="1600" baseline="0" dirty="0" smtClean="0"/>
          </a:p>
          <a:p>
            <a:endParaRPr lang="en-US" sz="1600" baseline="0" dirty="0" smtClean="0"/>
          </a:p>
          <a:p>
            <a:r>
              <a:rPr lang="en-US" sz="1600" baseline="0" dirty="0" smtClean="0"/>
              <a:t>STRUCTURE:  God (1-4)   Family (5)  Society  (6-10)</a:t>
            </a:r>
            <a:endParaRPr lang="en-US" sz="1600" dirty="0" smtClean="0"/>
          </a:p>
          <a:p>
            <a:endParaRPr lang="en-US" sz="1600" dirty="0" smtClean="0"/>
          </a:p>
          <a:p>
            <a:r>
              <a:rPr lang="en-US" sz="1600" dirty="0" smtClean="0"/>
              <a:t>SCOPE:  While they are mostly in the negative</a:t>
            </a:r>
            <a:r>
              <a:rPr lang="en-US" sz="1600" baseline="0" dirty="0" smtClean="0"/>
              <a:t> form, the OPPOSITE is equally demanded.  Every law is simultaneously commanding and prohibiting something.  Sometimes stating things in their negative form is just the most direct, and brief way to say them.   When we tell kids “Don’t hit your brother or sister” we give this rule because we expect them to love each other.</a:t>
            </a:r>
          </a:p>
        </p:txBody>
      </p:sp>
      <p:sp>
        <p:nvSpPr>
          <p:cNvPr id="4" name="Slide Number Placeholder 3"/>
          <p:cNvSpPr>
            <a:spLocks noGrp="1"/>
          </p:cNvSpPr>
          <p:nvPr>
            <p:ph type="sldNum" sz="quarter" idx="10"/>
          </p:nvPr>
        </p:nvSpPr>
        <p:spPr/>
        <p:txBody>
          <a:bodyPr/>
          <a:lstStyle/>
          <a:p>
            <a:fld id="{8DABE221-9AD1-ED47-97EE-3D40332C7A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SPECIFIC PEOPLE:  Important lesson is being demonstrated for us:  God’s people live by God’s laws in a world that doesn’t.  When</a:t>
            </a:r>
            <a:r>
              <a:rPr lang="en-US" sz="1800" baseline="0" dirty="0" smtClean="0"/>
              <a:t> the rest of the world is running over with sin – God’s people are set apart and distinct.  In fact, this is a privilege.  </a:t>
            </a:r>
          </a:p>
          <a:p>
            <a:endParaRPr lang="en-US" sz="1800" baseline="0" dirty="0" smtClean="0"/>
          </a:p>
          <a:p>
            <a:r>
              <a:rPr lang="en-US" sz="1800" baseline="0" dirty="0" smtClean="0"/>
              <a:t>SPECIFIC TIME:   This covenant was not designed to last forever.  It was limited to a single nation until a NEW Covenant would be extended to all people of every nation</a:t>
            </a:r>
            <a:r>
              <a:rPr lang="en-US" sz="1800" baseline="0" dirty="0" smtClean="0"/>
              <a:t>.</a:t>
            </a:r>
          </a:p>
          <a:p>
            <a:endParaRPr lang="en-US" sz="1800" dirty="0" smtClean="0"/>
          </a:p>
          <a:p>
            <a:r>
              <a:rPr lang="en-US" sz="1800" dirty="0" smtClean="0"/>
              <a:t>PURPOSE:  Even a </a:t>
            </a:r>
            <a:r>
              <a:rPr lang="en-US" sz="1800" dirty="0" err="1" smtClean="0"/>
              <a:t>priviledged</a:t>
            </a:r>
            <a:r>
              <a:rPr lang="en-US" sz="1800" dirty="0" smtClean="0"/>
              <a:t> people could not keep a LAW for their salvation.  Reveals </a:t>
            </a:r>
            <a:r>
              <a:rPr lang="en-US" sz="1800" dirty="0" smtClean="0"/>
              <a:t>that we needed more than a set of rules to follow.  We absolutely follow the commands of God, but we know we fail to do so perfectly.  So, Our confidence as Christians is not in RULE keeping, but in Jesus Christ.</a:t>
            </a:r>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While Christians Are Not Under The Mosaic Law, There Are Similarities Because Both Come From </a:t>
            </a:r>
            <a:r>
              <a:rPr lang="en-US" sz="1800" u="sng" dirty="0" smtClean="0"/>
              <a:t>The </a:t>
            </a:r>
            <a:r>
              <a:rPr lang="en-US" sz="1800" u="sng" dirty="0" smtClean="0"/>
              <a:t>Same Holy </a:t>
            </a:r>
            <a:r>
              <a:rPr lang="en-US" sz="1800" u="sng" dirty="0" smtClean="0"/>
              <a:t>Lord </a:t>
            </a:r>
            <a:r>
              <a:rPr lang="en-US" sz="1800" dirty="0" smtClean="0"/>
              <a:t>&amp; Are </a:t>
            </a:r>
            <a:r>
              <a:rPr lang="en-US" sz="1800" u="sng" dirty="0" smtClean="0"/>
              <a:t>Grounded In The Same Truth</a:t>
            </a:r>
            <a:r>
              <a:rPr lang="en-US" sz="1800" dirty="0" smtClean="0"/>
              <a:t>.</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So join in this study with us, and appreciate the great morals the ten commandments contain…but rejoice that Salvation is in Jesus Christ.</a:t>
            </a:r>
          </a:p>
          <a:p>
            <a:endParaRPr lang="en-US" sz="1800" dirty="0" smtClean="0"/>
          </a:p>
          <a:p>
            <a:r>
              <a:rPr lang="en-US" sz="1800" dirty="0" smtClean="0"/>
              <a:t>Perhaps this lesson today reminds you that you know your sin all too well.  The good news is God will forgive the sins of all those who turn to follow Christ.</a:t>
            </a:r>
            <a:endParaRPr lang="en-US" sz="1800" dirty="0"/>
          </a:p>
        </p:txBody>
      </p:sp>
      <p:sp>
        <p:nvSpPr>
          <p:cNvPr id="4" name="Slide Number Placeholder 3"/>
          <p:cNvSpPr>
            <a:spLocks noGrp="1"/>
          </p:cNvSpPr>
          <p:nvPr>
            <p:ph type="sldNum" sz="quarter" idx="10"/>
          </p:nvPr>
        </p:nvSpPr>
        <p:spPr/>
        <p:txBody>
          <a:bodyPr/>
          <a:lstStyle/>
          <a:p>
            <a:fld id="{8DABE221-9AD1-ED47-97EE-3D40332C7A7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b="1"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b="0" kern="1200">
          <a:solidFill>
            <a:srgbClr val="FFFFFF"/>
          </a:solidFill>
          <a:latin typeface="Tahoma"/>
          <a:ea typeface="+mn-ea"/>
          <a:cs typeface="Tahoma"/>
        </a:defRPr>
      </a:lvl1pPr>
      <a:lvl2pPr marL="742950" indent="-285750" algn="l" defTabSz="457200" rtl="0" eaLnBrk="1" latinLnBrk="0" hangingPunct="1">
        <a:spcBef>
          <a:spcPct val="20000"/>
        </a:spcBef>
        <a:buFont typeface="Arial"/>
        <a:buChar char="–"/>
        <a:defRPr sz="2800" b="0" kern="1200">
          <a:solidFill>
            <a:srgbClr val="FFFFFF"/>
          </a:solidFill>
          <a:latin typeface="Tahoma"/>
          <a:ea typeface="+mn-ea"/>
          <a:cs typeface="Tahoma"/>
        </a:defRPr>
      </a:lvl2pPr>
      <a:lvl3pPr marL="1143000" indent="-228600" algn="l" defTabSz="457200" rtl="0" eaLnBrk="1" latinLnBrk="0" hangingPunct="1">
        <a:spcBef>
          <a:spcPct val="20000"/>
        </a:spcBef>
        <a:buFont typeface="Arial"/>
        <a:buChar char="•"/>
        <a:defRPr sz="2400" b="0" kern="1200">
          <a:solidFill>
            <a:srgbClr val="FFFFFF"/>
          </a:solidFill>
          <a:latin typeface="Tahoma"/>
          <a:ea typeface="+mn-ea"/>
          <a:cs typeface="Tahoma"/>
        </a:defRPr>
      </a:lvl3pPr>
      <a:lvl4pPr marL="1600200" indent="-228600" algn="l" defTabSz="457200" rtl="0" eaLnBrk="1" latinLnBrk="0" hangingPunct="1">
        <a:spcBef>
          <a:spcPct val="20000"/>
        </a:spcBef>
        <a:buFont typeface="Arial"/>
        <a:buChar char="–"/>
        <a:defRPr sz="2000" b="0" kern="1200">
          <a:solidFill>
            <a:srgbClr val="FFFFFF"/>
          </a:solidFill>
          <a:latin typeface="Tahoma"/>
          <a:ea typeface="+mn-ea"/>
          <a:cs typeface="Tahoma"/>
        </a:defRPr>
      </a:lvl4pPr>
      <a:lvl5pPr marL="2057400" indent="-228600" algn="l" defTabSz="457200" rtl="0" eaLnBrk="1" latinLnBrk="0" hangingPunct="1">
        <a:spcBef>
          <a:spcPct val="20000"/>
        </a:spcBef>
        <a:buFont typeface="Arial"/>
        <a:buChar char="»"/>
        <a:defRPr sz="2000" b="0" kern="1200">
          <a:solidFill>
            <a:srgbClr val="FFFFFF"/>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10 Commandments</a:t>
            </a:r>
            <a:endParaRPr lang="en-US" dirty="0"/>
          </a:p>
        </p:txBody>
      </p:sp>
      <p:sp>
        <p:nvSpPr>
          <p:cNvPr id="3" name="Subtitle 2"/>
          <p:cNvSpPr>
            <a:spLocks noGrp="1"/>
          </p:cNvSpPr>
          <p:nvPr>
            <p:ph type="subTitle" idx="1"/>
          </p:nvPr>
        </p:nvSpPr>
        <p:spPr/>
        <p:txBody>
          <a:bodyPr/>
          <a:lstStyle/>
          <a:p>
            <a:endParaRPr lang="en-US"/>
          </a:p>
        </p:txBody>
      </p:sp>
      <p:pic>
        <p:nvPicPr>
          <p:cNvPr id="4" name="Picture 3" descr="10_Commandment_std_t.jpg"/>
          <p:cNvPicPr>
            <a:picLocks noChangeAspect="1"/>
          </p:cNvPicPr>
          <p:nvPr/>
        </p:nvPicPr>
        <p:blipFill>
          <a:blip r:embed="rId3"/>
          <a:stretch>
            <a:fillRect/>
          </a:stretch>
        </p:blipFill>
        <p:spPr>
          <a:xfrm>
            <a:off x="-1" y="-1"/>
            <a:ext cx="9144001" cy="6858001"/>
          </a:xfrm>
          <a:prstGeom prst="rect">
            <a:avLst/>
          </a:prstGeom>
        </p:spPr>
      </p:pic>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10 Commandments</a:t>
            </a:r>
            <a:endParaRPr lang="en-US" dirty="0"/>
          </a:p>
        </p:txBody>
      </p:sp>
      <p:sp>
        <p:nvSpPr>
          <p:cNvPr id="4" name="Content Placeholder 3"/>
          <p:cNvSpPr>
            <a:spLocks noGrp="1"/>
          </p:cNvSpPr>
          <p:nvPr>
            <p:ph sz="half" idx="1"/>
          </p:nvPr>
        </p:nvSpPr>
        <p:spPr/>
        <p:txBody>
          <a:bodyPr/>
          <a:lstStyle/>
          <a:p>
            <a:r>
              <a:rPr lang="en-US" dirty="0" smtClean="0"/>
              <a:t>No Other Gods</a:t>
            </a:r>
          </a:p>
          <a:p>
            <a:r>
              <a:rPr lang="en-US" dirty="0" smtClean="0"/>
              <a:t>No Graven Images</a:t>
            </a:r>
          </a:p>
          <a:p>
            <a:r>
              <a:rPr lang="en-US" dirty="0" smtClean="0"/>
              <a:t>The Lord’s Name</a:t>
            </a:r>
          </a:p>
          <a:p>
            <a:r>
              <a:rPr lang="en-US" dirty="0" smtClean="0"/>
              <a:t>The Sabbath</a:t>
            </a:r>
            <a:endParaRPr lang="en-US" dirty="0"/>
          </a:p>
        </p:txBody>
      </p:sp>
      <p:sp>
        <p:nvSpPr>
          <p:cNvPr id="5" name="Content Placeholder 4"/>
          <p:cNvSpPr>
            <a:spLocks noGrp="1"/>
          </p:cNvSpPr>
          <p:nvPr>
            <p:ph sz="half" idx="2"/>
          </p:nvPr>
        </p:nvSpPr>
        <p:spPr/>
        <p:txBody>
          <a:bodyPr/>
          <a:lstStyle/>
          <a:p>
            <a:r>
              <a:rPr lang="en-US" dirty="0" smtClean="0"/>
              <a:t>Honor Parents</a:t>
            </a:r>
          </a:p>
          <a:p>
            <a:r>
              <a:rPr lang="en-US" dirty="0" smtClean="0"/>
              <a:t>No Murder</a:t>
            </a:r>
          </a:p>
          <a:p>
            <a:r>
              <a:rPr lang="en-US" dirty="0" smtClean="0"/>
              <a:t>No Adultery</a:t>
            </a:r>
          </a:p>
          <a:p>
            <a:r>
              <a:rPr lang="en-US" dirty="0" smtClean="0"/>
              <a:t>No Stealing</a:t>
            </a:r>
          </a:p>
          <a:p>
            <a:r>
              <a:rPr lang="en-US" dirty="0" smtClean="0"/>
              <a:t>No Lying</a:t>
            </a:r>
          </a:p>
          <a:p>
            <a:r>
              <a:rPr lang="en-US" dirty="0" smtClean="0"/>
              <a:t>No Coveting</a:t>
            </a:r>
            <a:endParaRPr lang="en-US" dirty="0"/>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Appreciating </a:t>
            </a:r>
            <a:br>
              <a:rPr lang="en-US" dirty="0" smtClean="0"/>
            </a:br>
            <a:r>
              <a:rPr lang="en-US" dirty="0" smtClean="0"/>
              <a:t>The 10 Commandments</a:t>
            </a:r>
            <a:endParaRPr lang="en-US" dirty="0"/>
          </a:p>
        </p:txBody>
      </p:sp>
      <p:sp>
        <p:nvSpPr>
          <p:cNvPr id="3" name="Content Placeholder 2"/>
          <p:cNvSpPr>
            <a:spLocks noGrp="1"/>
          </p:cNvSpPr>
          <p:nvPr>
            <p:ph idx="1"/>
          </p:nvPr>
        </p:nvSpPr>
        <p:spPr/>
        <p:txBody>
          <a:bodyPr/>
          <a:lstStyle/>
          <a:p>
            <a:r>
              <a:rPr lang="en-US" b="1" dirty="0" smtClean="0"/>
              <a:t>The People: </a:t>
            </a:r>
            <a:r>
              <a:rPr lang="en-US" dirty="0" smtClean="0"/>
              <a:t>Redemption Proceeds &amp; Prepares Us For Righteous Living.</a:t>
            </a:r>
          </a:p>
          <a:p>
            <a:r>
              <a:rPr lang="en-US" b="1" dirty="0" smtClean="0"/>
              <a:t>The Written Form:</a:t>
            </a:r>
            <a:r>
              <a:rPr lang="en-US" dirty="0" smtClean="0"/>
              <a:t> Two Covenant Tablets.</a:t>
            </a:r>
          </a:p>
          <a:p>
            <a:r>
              <a:rPr lang="en-US" b="1" dirty="0" smtClean="0"/>
              <a:t>The Structure: </a:t>
            </a:r>
            <a:r>
              <a:rPr lang="en-US" dirty="0" smtClean="0"/>
              <a:t>Duty To God &amp; Man.</a:t>
            </a:r>
          </a:p>
          <a:p>
            <a:pPr lvl="1"/>
            <a:r>
              <a:rPr lang="en-US" dirty="0" smtClean="0"/>
              <a:t>God…Family…Society</a:t>
            </a:r>
          </a:p>
          <a:p>
            <a:r>
              <a:rPr lang="en-US" b="1" dirty="0" smtClean="0"/>
              <a:t>The Scope: </a:t>
            </a:r>
            <a:r>
              <a:rPr lang="en-US" dirty="0" smtClean="0"/>
              <a:t>The Positive &amp; The Negative.</a:t>
            </a:r>
          </a:p>
          <a:p>
            <a:pPr lvl="1"/>
            <a:r>
              <a:rPr lang="en-US" dirty="0" smtClean="0"/>
              <a:t>Romans 13:8-10</a:t>
            </a:r>
          </a:p>
          <a:p>
            <a:endParaRPr lang="en-US" dirty="0" smtClean="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Their Place</a:t>
            </a:r>
            <a:endParaRPr lang="en-US" dirty="0"/>
          </a:p>
        </p:txBody>
      </p:sp>
      <p:sp>
        <p:nvSpPr>
          <p:cNvPr id="3" name="Content Placeholder 2"/>
          <p:cNvSpPr>
            <a:spLocks noGrp="1"/>
          </p:cNvSpPr>
          <p:nvPr>
            <p:ph idx="1"/>
          </p:nvPr>
        </p:nvSpPr>
        <p:spPr>
          <a:xfrm>
            <a:off x="398135" y="1526360"/>
            <a:ext cx="8476381" cy="5257800"/>
          </a:xfrm>
        </p:spPr>
        <p:txBody>
          <a:bodyPr>
            <a:normAutofit lnSpcReduction="10000"/>
          </a:bodyPr>
          <a:lstStyle/>
          <a:p>
            <a:r>
              <a:rPr lang="en-US" dirty="0" smtClean="0"/>
              <a:t>The 10 Commandments Were Given For</a:t>
            </a:r>
            <a:br>
              <a:rPr lang="en-US" dirty="0" smtClean="0"/>
            </a:br>
            <a:r>
              <a:rPr lang="en-US" dirty="0" smtClean="0"/>
              <a:t> A Specific People.</a:t>
            </a:r>
          </a:p>
          <a:p>
            <a:pPr lvl="1"/>
            <a:r>
              <a:rPr lang="en-US" dirty="0" smtClean="0"/>
              <a:t>Exodus 19:4-8</a:t>
            </a:r>
          </a:p>
          <a:p>
            <a:r>
              <a:rPr lang="en-US" dirty="0" smtClean="0"/>
              <a:t>The 10 Commandments Were Given For</a:t>
            </a:r>
            <a:br>
              <a:rPr lang="en-US" dirty="0" smtClean="0"/>
            </a:br>
            <a:r>
              <a:rPr lang="en-US" dirty="0" smtClean="0"/>
              <a:t> A Specific Time.</a:t>
            </a:r>
          </a:p>
          <a:p>
            <a:pPr lvl="1"/>
            <a:r>
              <a:rPr lang="en-US" dirty="0" smtClean="0"/>
              <a:t>Jeremiah 31:31-34  (Heb 8:7,13)</a:t>
            </a:r>
          </a:p>
          <a:p>
            <a:r>
              <a:rPr lang="en-US" dirty="0" smtClean="0"/>
              <a:t>The 10 Commandments Were Given For</a:t>
            </a:r>
            <a:br>
              <a:rPr lang="en-US" dirty="0" smtClean="0"/>
            </a:br>
            <a:r>
              <a:rPr lang="en-US" dirty="0" smtClean="0"/>
              <a:t> A Specific Purpose.</a:t>
            </a:r>
          </a:p>
          <a:p>
            <a:pPr lvl="1"/>
            <a:r>
              <a:rPr lang="en-US" dirty="0" smtClean="0"/>
              <a:t>To Expose The Evil of Sin (Rom 7:7-13)</a:t>
            </a:r>
          </a:p>
          <a:p>
            <a:pPr lvl="1"/>
            <a:r>
              <a:rPr lang="en-US" dirty="0" smtClean="0"/>
              <a:t>To Point The Way to Christ (Gal 3:22-27)</a:t>
            </a:r>
            <a:endParaRPr lang="en-US"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10 Commandments</a:t>
            </a:r>
            <a:br>
              <a:rPr lang="en-US" dirty="0" smtClean="0"/>
            </a:br>
            <a:r>
              <a:rPr lang="en-US" dirty="0" smtClean="0"/>
              <a:t>Apply To Christians</a:t>
            </a:r>
            <a:endParaRPr lang="en-US" dirty="0"/>
          </a:p>
        </p:txBody>
      </p:sp>
      <p:sp>
        <p:nvSpPr>
          <p:cNvPr id="3" name="Content Placeholder 2"/>
          <p:cNvSpPr>
            <a:spLocks noGrp="1"/>
          </p:cNvSpPr>
          <p:nvPr>
            <p:ph idx="1"/>
          </p:nvPr>
        </p:nvSpPr>
        <p:spPr>
          <a:xfrm>
            <a:off x="383370" y="1600200"/>
            <a:ext cx="8446848" cy="4525963"/>
          </a:xfrm>
        </p:spPr>
        <p:txBody>
          <a:bodyPr>
            <a:normAutofit lnSpcReduction="10000"/>
          </a:bodyPr>
          <a:lstStyle/>
          <a:p>
            <a:r>
              <a:rPr lang="en-US" dirty="0" smtClean="0"/>
              <a:t>The New Testament Addresses Each Area, But Within A Law of Grace.</a:t>
            </a:r>
          </a:p>
          <a:p>
            <a:pPr lvl="1"/>
            <a:r>
              <a:rPr lang="en-US" dirty="0" smtClean="0"/>
              <a:t>Romans 6:14</a:t>
            </a:r>
          </a:p>
          <a:p>
            <a:r>
              <a:rPr lang="en-US" dirty="0" smtClean="0"/>
              <a:t>Like The </a:t>
            </a:r>
            <a:r>
              <a:rPr lang="en-US" dirty="0" err="1" smtClean="0"/>
              <a:t>Beattitudes</a:t>
            </a:r>
            <a:r>
              <a:rPr lang="en-US" dirty="0" smtClean="0"/>
              <a:t>, They Capture The Essence of Israelite Citizenship.</a:t>
            </a:r>
          </a:p>
          <a:p>
            <a:pPr lvl="1"/>
            <a:r>
              <a:rPr lang="en-US" dirty="0" smtClean="0"/>
              <a:t>Matthew 5:1-12</a:t>
            </a:r>
          </a:p>
          <a:p>
            <a:r>
              <a:rPr lang="en-US" dirty="0" smtClean="0"/>
              <a:t>It Is Better To View The 10 Commandments As Elevated Than Merely “Carried Over.” </a:t>
            </a:r>
          </a:p>
          <a:p>
            <a:pPr lvl="1"/>
            <a:r>
              <a:rPr lang="en-US" dirty="0" smtClean="0"/>
              <a:t>Matthew 5:17-20,  5:27-28</a:t>
            </a:r>
          </a:p>
          <a:p>
            <a:endParaRPr lang="en-US" dirty="0" smtClean="0"/>
          </a:p>
          <a:p>
            <a:endParaRPr lang="en-US" dirty="0"/>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10 Commandments</a:t>
            </a:r>
            <a:endParaRPr lang="en-US" dirty="0"/>
          </a:p>
        </p:txBody>
      </p:sp>
      <p:sp>
        <p:nvSpPr>
          <p:cNvPr id="3" name="Subtitle 2"/>
          <p:cNvSpPr>
            <a:spLocks noGrp="1"/>
          </p:cNvSpPr>
          <p:nvPr>
            <p:ph type="subTitle" idx="1"/>
          </p:nvPr>
        </p:nvSpPr>
        <p:spPr/>
        <p:txBody>
          <a:bodyPr/>
          <a:lstStyle/>
          <a:p>
            <a:endParaRPr lang="en-US"/>
          </a:p>
        </p:txBody>
      </p:sp>
      <p:pic>
        <p:nvPicPr>
          <p:cNvPr id="4" name="Picture 3" descr="10_Commandment_std_t.jpg"/>
          <p:cNvPicPr>
            <a:picLocks noChangeAspect="1"/>
          </p:cNvPicPr>
          <p:nvPr/>
        </p:nvPicPr>
        <p:blipFill>
          <a:blip r:embed="rId3"/>
          <a:stretch>
            <a:fillRect/>
          </a:stretch>
        </p:blipFill>
        <p:spPr>
          <a:xfrm>
            <a:off x="-1" y="-1"/>
            <a:ext cx="9144001" cy="6858001"/>
          </a:xfrm>
          <a:prstGeom prst="rect">
            <a:avLst/>
          </a:prstGeom>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232</TotalTime>
  <Words>680</Words>
  <Application>Microsoft Macintosh PowerPoint</Application>
  <PresentationFormat>On-screen Show (4:3)</PresentationFormat>
  <Paragraphs>65</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Default Theme</vt:lpstr>
      <vt:lpstr>The 10 Commandments</vt:lpstr>
      <vt:lpstr>The 10 Commandments</vt:lpstr>
      <vt:lpstr>Appreciating  The 10 Commandments</vt:lpstr>
      <vt:lpstr>Understanding Their Place</vt:lpstr>
      <vt:lpstr>How The 10 Commandments Apply To Christians</vt:lpstr>
      <vt:lpstr>The 10 Commandments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 Commandments</dc:title>
  <dc:creator>Phillip Shumake</dc:creator>
  <cp:lastModifiedBy>Phillip Shumake</cp:lastModifiedBy>
  <cp:revision>38</cp:revision>
  <cp:lastPrinted>2015-09-20T02:41:54Z</cp:lastPrinted>
  <dcterms:created xsi:type="dcterms:W3CDTF">2015-09-20T02:34:13Z</dcterms:created>
  <dcterms:modified xsi:type="dcterms:W3CDTF">2015-09-20T02:41:59Z</dcterms:modified>
</cp:coreProperties>
</file>