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63" r:id="rId4"/>
    <p:sldId id="264" r:id="rId5"/>
    <p:sldId id="265" r:id="rId6"/>
    <p:sldId id="266"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3425" autoAdjust="0"/>
  </p:normalViewPr>
  <p:slideViewPr>
    <p:cSldViewPr snapToGrid="0" snapToObjects="1">
      <p:cViewPr varScale="1">
        <p:scale>
          <a:sx n="60" d="100"/>
          <a:sy n="60" d="100"/>
        </p:scale>
        <p:origin x="-228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96AD6-A205-F442-A180-58B6F1F70AF8}" type="datetimeFigureOut">
              <a:rPr lang="en-US" smtClean="0"/>
              <a:pPr/>
              <a:t>9/20/15</a:t>
            </a:fld>
            <a:endParaRPr lang="en-US"/>
          </a:p>
        </p:txBody>
      </p:sp>
      <p:sp>
        <p:nvSpPr>
          <p:cNvPr id="4" name="Slide Image Placeholder 3"/>
          <p:cNvSpPr>
            <a:spLocks noGrp="1" noRot="1" noChangeAspect="1"/>
          </p:cNvSpPr>
          <p:nvPr>
            <p:ph type="sldImg" idx="2"/>
          </p:nvPr>
        </p:nvSpPr>
        <p:spPr>
          <a:xfrm>
            <a:off x="1612433" y="90720"/>
            <a:ext cx="3649474" cy="27371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6773" y="3008940"/>
            <a:ext cx="6379887" cy="6074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775159" y="487440"/>
            <a:ext cx="1020782" cy="457200"/>
          </a:xfrm>
          <a:prstGeom prst="rect">
            <a:avLst/>
          </a:prstGeom>
        </p:spPr>
        <p:txBody>
          <a:bodyPr vert="horz" lIns="91440" tIns="45720" rIns="91440" bIns="45720" rtlCol="0" anchor="b"/>
          <a:lstStyle>
            <a:lvl1pPr algn="r">
              <a:defRPr sz="1200"/>
            </a:lvl1pPr>
          </a:lstStyle>
          <a:p>
            <a:fld id="{8DABE221-9AD1-ED47-97EE-3D40332C7A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endParaRPr lang="en-US" sz="1800" dirty="0" smtClean="0"/>
          </a:p>
          <a:p>
            <a:r>
              <a:rPr lang="en-US" sz="1800" dirty="0" smtClean="0"/>
              <a:t>In our rush to teach people the difference between the Old &amp; New Testament we can</a:t>
            </a:r>
            <a:r>
              <a:rPr lang="en-US" sz="1800" baseline="0" dirty="0" smtClean="0"/>
              <a:t> overlook their significant role in God’s plan of Salvation.  </a:t>
            </a:r>
          </a:p>
          <a:p>
            <a:endParaRPr lang="en-US" sz="1800" baseline="0" dirty="0" smtClean="0"/>
          </a:p>
          <a:p>
            <a:r>
              <a:rPr lang="en-US" sz="1800" baseline="0" dirty="0" smtClean="0"/>
              <a:t>The 10 Commandments were given to show the inner and outer transformation God wanted to bring about in His Covenant People.</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2000" dirty="0" smtClean="0"/>
              <a:t>These commandments establish</a:t>
            </a:r>
            <a:r>
              <a:rPr lang="en-US" sz="2000" baseline="0" dirty="0" smtClean="0"/>
              <a:t> a Correct relationship with God.  The principles they are built on are phenomenal.</a:t>
            </a:r>
            <a:endParaRPr lang="en-US" sz="2000" dirty="0" smtClean="0"/>
          </a:p>
          <a:p>
            <a:endParaRPr lang="en-US" sz="2000" dirty="0" smtClean="0"/>
          </a:p>
          <a:p>
            <a:r>
              <a:rPr lang="en-US" sz="2000" dirty="0" smtClean="0"/>
              <a:t>We DEMONSTRATE </a:t>
            </a:r>
            <a:r>
              <a:rPr lang="en-US" sz="2000" dirty="0" err="1" smtClean="0"/>
              <a:t>GOD’s</a:t>
            </a:r>
            <a:r>
              <a:rPr lang="en-US" sz="2000" dirty="0" smtClean="0"/>
              <a:t> WORTH with our reverence towards Him.</a:t>
            </a:r>
            <a:endParaRPr lang="en-US" sz="20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1600" dirty="0" smtClean="0"/>
              <a:t>We could say that God must have first place in everything,</a:t>
            </a:r>
            <a:r>
              <a:rPr lang="en-US" sz="1600" baseline="0" dirty="0" smtClean="0"/>
              <a:t> and that </a:t>
            </a:r>
            <a:r>
              <a:rPr lang="en-US" sz="1600" baseline="0" dirty="0" err="1" smtClean="0"/>
              <a:t>summerizes</a:t>
            </a:r>
            <a:r>
              <a:rPr lang="en-US" sz="1600" baseline="0" dirty="0" smtClean="0"/>
              <a:t> it, but specifically 3 aspects are highlighted.</a:t>
            </a:r>
          </a:p>
          <a:p>
            <a:endParaRPr lang="en-US" sz="1600" baseline="0" dirty="0" smtClean="0"/>
          </a:p>
          <a:p>
            <a:r>
              <a:rPr lang="en-US" sz="1600" baseline="0" dirty="0" smtClean="0"/>
              <a:t>The commandment emphasizes the NAME of God.  </a:t>
            </a:r>
            <a:r>
              <a:rPr lang="en-US" sz="1600" dirty="0" smtClean="0"/>
              <a:t>HE IS LORD  =  1</a:t>
            </a:r>
            <a:r>
              <a:rPr lang="en-US" sz="1600" baseline="30000" dirty="0" smtClean="0"/>
              <a:t>st</a:t>
            </a:r>
            <a:r>
              <a:rPr lang="en-US" sz="1600" dirty="0" smtClean="0"/>
              <a:t> in Worth: We treasure our relationship with God more</a:t>
            </a:r>
            <a:r>
              <a:rPr lang="en-US" sz="1600" baseline="0" dirty="0" smtClean="0"/>
              <a:t> than any other person or thing.  Only the LORD is worthy of worship.  Only the LORD is worthy or our prayers, our praise, our sacrifice.  HE is holy, holy, Holy.</a:t>
            </a:r>
          </a:p>
          <a:p>
            <a:endParaRPr lang="en-US" sz="1600" baseline="0" dirty="0" smtClean="0"/>
          </a:p>
          <a:p>
            <a:r>
              <a:rPr lang="en-US" sz="1600" baseline="0" dirty="0" smtClean="0"/>
              <a:t>Devotion: You were slaves in Egypt but now you are mine.  Only the LORD has the right to make un-restricted requests of us. Anything He asks, we can do. Not only because of How POWERFUL He is, but also because He is ALWAYS working for our good!</a:t>
            </a:r>
          </a:p>
          <a:p>
            <a:endParaRPr lang="en-US" sz="1600" baseline="0" dirty="0" smtClean="0"/>
          </a:p>
          <a:p>
            <a:r>
              <a:rPr lang="en-US" sz="1600" baseline="0" dirty="0" smtClean="0"/>
              <a:t>RELIANCE:  We depend on God. We turn to Him for help first. We trust in Him. We put our FAITH in Him.  We don’t hope in our treasures or networking or our even our own thoughts and strengths.  NO ONE and NO THING comes before God for us to lean upon.</a:t>
            </a:r>
          </a:p>
          <a:p>
            <a:endParaRPr lang="en-US" sz="1600" baseline="0" dirty="0" smtClean="0"/>
          </a:p>
          <a:p>
            <a:r>
              <a:rPr lang="en-US" sz="1600" baseline="0" dirty="0" smtClean="0"/>
              <a:t>“Lean on the Mighty Arm of Jesus…”</a:t>
            </a:r>
          </a:p>
        </p:txBody>
      </p:sp>
      <p:sp>
        <p:nvSpPr>
          <p:cNvPr id="4" name="Slide Number Placeholder 3"/>
          <p:cNvSpPr>
            <a:spLocks noGrp="1"/>
          </p:cNvSpPr>
          <p:nvPr>
            <p:ph type="sldNum" sz="quarter" idx="10"/>
          </p:nvPr>
        </p:nvSpPr>
        <p:spPr/>
        <p:txBody>
          <a:bodyPr/>
          <a:lstStyle/>
          <a:p>
            <a:fld id="{8DABE221-9AD1-ED47-97EE-3D40332C7A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1600" dirty="0" smtClean="0"/>
              <a:t>This is a commandment to THINK correctly about God – not to think</a:t>
            </a:r>
            <a:r>
              <a:rPr lang="en-US" sz="1600" baseline="0" dirty="0" smtClean="0"/>
              <a:t> about Him in terms of a physical idol or in the form of some created thing.  THINK about God in His Character of Passion, Grace, &amp; Justice.  When we think of God – It is His perfect LOVE that should come to mind, not a statue made with hands.</a:t>
            </a:r>
            <a:endParaRPr lang="en-US" sz="1600" dirty="0" smtClean="0"/>
          </a:p>
          <a:p>
            <a:endParaRPr lang="en-US" sz="1600" dirty="0" smtClean="0"/>
          </a:p>
          <a:p>
            <a:r>
              <a:rPr lang="en-US" sz="1600" dirty="0" smtClean="0"/>
              <a:t>Superior to Creation:  It is not for us to make something in the image of God.  Only</a:t>
            </a:r>
            <a:r>
              <a:rPr lang="en-US" sz="1600" baseline="0" dirty="0" smtClean="0"/>
              <a:t> God gets to do that.  Also, there is nothing we can imagine or mix together that would come close anyway!  Idolatry steals God’s glory. The splendor of God should be treasured, but idolatry takes our praise and gives it to something infinitely inferior.</a:t>
            </a:r>
          </a:p>
          <a:p>
            <a:endParaRPr lang="en-US" sz="1600" baseline="0" dirty="0" smtClean="0"/>
          </a:p>
          <a:p>
            <a:endParaRPr lang="en-US" sz="1600" baseline="0" dirty="0" smtClean="0"/>
          </a:p>
          <a:p>
            <a:r>
              <a:rPr lang="en-US" sz="1600" baseline="0" dirty="0" smtClean="0"/>
              <a:t>HATE &amp; LOVE:  In a Covenant context is used to describe those who reject or who accept the covenant.  We commonly say “Actions speak louder than words.”  That is the idea of these phrases.  Those who love Him, keep His commandments.</a:t>
            </a:r>
          </a:p>
          <a:p>
            <a:endParaRPr lang="en-US" sz="1600" baseline="0" dirty="0" smtClean="0"/>
          </a:p>
          <a:p>
            <a:r>
              <a:rPr lang="en-US" sz="1600" baseline="0" dirty="0" smtClean="0"/>
              <a:t>Embracing Idolatry – always leads to moral failings.  As soon as people create their own gods, they begin to create their own standards of behavior, these inevitably get lower and lower.</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1600" dirty="0" smtClean="0"/>
              <a:t>Just as the</a:t>
            </a:r>
            <a:r>
              <a:rPr lang="en-US" sz="1600" baseline="0" dirty="0" smtClean="0"/>
              <a:t> Israelites</a:t>
            </a:r>
            <a:r>
              <a:rPr lang="en-US" sz="1600" dirty="0" smtClean="0"/>
              <a:t> are forbidden to profane God though idol worship, they are forbidden</a:t>
            </a:r>
            <a:r>
              <a:rPr lang="en-US" sz="1600" baseline="0" dirty="0" smtClean="0"/>
              <a:t> to profane God through </a:t>
            </a:r>
            <a:r>
              <a:rPr lang="en-US" sz="1600" baseline="0" dirty="0" err="1" smtClean="0"/>
              <a:t>mis</a:t>
            </a:r>
            <a:r>
              <a:rPr lang="en-US" sz="1600" baseline="0" dirty="0" smtClean="0"/>
              <a:t>-use of His name.</a:t>
            </a:r>
          </a:p>
          <a:p>
            <a:endParaRPr lang="en-US" sz="1600" baseline="0" dirty="0" smtClean="0"/>
          </a:p>
          <a:p>
            <a:endParaRPr lang="en-US" sz="1600" baseline="0" dirty="0" smtClean="0"/>
          </a:p>
          <a:p>
            <a:r>
              <a:rPr lang="en-US" sz="1600" baseline="0" dirty="0" smtClean="0"/>
              <a:t>Turning God’s name into a common (sometimes meaningless) expression  Matt. 12:36-37</a:t>
            </a:r>
          </a:p>
          <a:p>
            <a:r>
              <a:rPr lang="en-US" sz="1600" baseline="0" dirty="0" smtClean="0"/>
              <a:t>Usage In An Oath That Is Not Carried Out.  (Number 30:2)</a:t>
            </a:r>
          </a:p>
          <a:p>
            <a:endParaRPr lang="en-US" sz="1600" baseline="0" dirty="0" smtClean="0"/>
          </a:p>
          <a:p>
            <a:r>
              <a:rPr lang="en-US" sz="1600" baseline="0" dirty="0" smtClean="0"/>
              <a:t>OT Example of Punishment:  Leviticus 24:10-16</a:t>
            </a:r>
          </a:p>
          <a:p>
            <a:endParaRPr lang="en-US" sz="1600" dirty="0" smtClean="0"/>
          </a:p>
          <a:p>
            <a:r>
              <a:rPr lang="en-US" sz="1600" dirty="0" smtClean="0"/>
              <a:t>So how should we use</a:t>
            </a:r>
            <a:r>
              <a:rPr lang="en-US" sz="1600" baseline="0" dirty="0" smtClean="0"/>
              <a:t> it?  Respectfully, like Jesus and the writers of the Bible use it.</a:t>
            </a:r>
          </a:p>
          <a:p>
            <a:endParaRPr lang="en-US" sz="1600" baseline="0" dirty="0" smtClean="0"/>
          </a:p>
          <a:p>
            <a:r>
              <a:rPr lang="en-US" sz="1600" baseline="0" dirty="0" err="1" smtClean="0"/>
              <a:t>Keil</a:t>
            </a:r>
            <a:r>
              <a:rPr lang="en-US" sz="1600" baseline="0" dirty="0" smtClean="0"/>
              <a:t> &amp; </a:t>
            </a:r>
            <a:r>
              <a:rPr lang="en-US" sz="1600" baseline="0" dirty="0" err="1" smtClean="0"/>
              <a:t>Diltsch</a:t>
            </a:r>
            <a:r>
              <a:rPr lang="en-US" sz="1600" baseline="0" dirty="0" smtClean="0"/>
              <a:t>:  </a:t>
            </a:r>
            <a:endParaRPr lang="en-US" sz="16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1400" dirty="0" smtClean="0"/>
              <a:t>TO</a:t>
            </a:r>
            <a:r>
              <a:rPr lang="en-US" sz="1400" baseline="0" dirty="0" smtClean="0"/>
              <a:t> BE WORSHIPPED:  *These ideas seem like common sense to us, because we are so used to then, but to the Israelites this was a BIG new idea.  And OH, how happy these former slaves must have been to learn they would be blessed with a DAY OF REST!  A Day of Gratitude for all God has done.</a:t>
            </a:r>
          </a:p>
          <a:p>
            <a:endParaRPr lang="en-US" sz="1400" baseline="0" dirty="0" smtClean="0"/>
          </a:p>
          <a:p>
            <a:r>
              <a:rPr lang="en-US" sz="1400" baseline="0" dirty="0" smtClean="0"/>
              <a:t>Something we learn about God here… He likes to be worshipped on HIS DAY.  On a weekly basis, God wants all of His people to stop and worship Him. Luke 4:16.</a:t>
            </a:r>
          </a:p>
          <a:p>
            <a:r>
              <a:rPr lang="en-US" sz="1400" baseline="0" dirty="0" smtClean="0"/>
              <a:t>  In this sense there is a</a:t>
            </a:r>
          </a:p>
          <a:p>
            <a:endParaRPr lang="en-US" sz="1400" baseline="0" dirty="0" smtClean="0"/>
          </a:p>
          <a:p>
            <a:r>
              <a:rPr lang="en-US" sz="1400" baseline="0" dirty="0" smtClean="0"/>
              <a:t>Prayers and Songs were given to God on any day they liked – but once a week. This day was God’s day. </a:t>
            </a:r>
            <a:endParaRPr lang="en-US" sz="1400" dirty="0" smtClean="0"/>
          </a:p>
          <a:p>
            <a:endParaRPr lang="en-US" sz="1400" dirty="0" smtClean="0"/>
          </a:p>
          <a:p>
            <a:r>
              <a:rPr lang="en-US" sz="1400" dirty="0" smtClean="0"/>
              <a:t>Worship &amp; Work.  The idea is also – get</a:t>
            </a:r>
            <a:r>
              <a:rPr lang="en-US" sz="1400" baseline="0" dirty="0" smtClean="0"/>
              <a:t> your work done in the time </a:t>
            </a:r>
            <a:r>
              <a:rPr lang="en-US" sz="1400" baseline="0" dirty="0" err="1" smtClean="0"/>
              <a:t>alotted</a:t>
            </a:r>
            <a:r>
              <a:rPr lang="en-US" sz="1400" baseline="0" dirty="0" smtClean="0"/>
              <a:t>.  It is enough.  </a:t>
            </a:r>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The REGULATION covers both work and worship. </a:t>
            </a:r>
            <a:r>
              <a:rPr lang="en-US" sz="1400" dirty="0" smtClean="0"/>
              <a:t>Work Was Very Widely Restricted….. Point:</a:t>
            </a:r>
            <a:r>
              <a:rPr lang="en-US" sz="1400" baseline="0" dirty="0" smtClean="0"/>
              <a:t> There are no loop-holes.  You can’t have your kids do it. You can’t have you animals or servant or an outsider do it.  You Just STOP.</a:t>
            </a: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BLESSED</a:t>
            </a:r>
            <a:r>
              <a:rPr lang="en-US" sz="1400" baseline="0" dirty="0" smtClean="0"/>
              <a:t> BY GOD: Just as the Sabbath was special because of HOW God used it when creating the world…NOW, the Lord’s day is special because of HOW God used it when creating the church.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The First day of the week is the Day Jesus rose from the dead!  </a:t>
            </a:r>
            <a:endParaRPr lang="en-US" sz="1400" dirty="0" smtClean="0"/>
          </a:p>
          <a:p>
            <a:r>
              <a:rPr lang="en-US" sz="1400" baseline="0" dirty="0" smtClean="0"/>
              <a:t>The First day of the week is the Day the Holy Spirit came upon the apostles!</a:t>
            </a:r>
          </a:p>
          <a:p>
            <a:r>
              <a:rPr lang="en-US" sz="1400" baseline="0" dirty="0" smtClean="0"/>
              <a:t>The First day of the week is the Day the church began!</a:t>
            </a:r>
          </a:p>
          <a:p>
            <a:endParaRPr lang="en-US" sz="1400" baseline="0" dirty="0" smtClean="0"/>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sz="1800" dirty="0" smtClean="0"/>
              <a:t>These commandments establish</a:t>
            </a:r>
            <a:r>
              <a:rPr lang="en-US" sz="1800" baseline="0" dirty="0" smtClean="0"/>
              <a:t> a Correct relationship with God.  The principles they are built on are phenomenal.</a:t>
            </a:r>
            <a:endParaRPr lang="en-US" sz="1800" dirty="0" smtClean="0"/>
          </a:p>
          <a:p>
            <a:endParaRPr lang="en-US" sz="1800" dirty="0" smtClean="0"/>
          </a:p>
          <a:p>
            <a:r>
              <a:rPr lang="en-US" sz="1800" dirty="0" smtClean="0"/>
              <a:t>We DEMONSTRATE </a:t>
            </a:r>
            <a:r>
              <a:rPr lang="en-US" sz="1800" dirty="0" err="1" smtClean="0"/>
              <a:t>GOD’s</a:t>
            </a:r>
            <a:r>
              <a:rPr lang="en-US" sz="1800" dirty="0" smtClean="0"/>
              <a:t> WORTH with our reverence towards Him.</a:t>
            </a:r>
          </a:p>
          <a:p>
            <a:endParaRPr lang="en-US" sz="1800" dirty="0" smtClean="0"/>
          </a:p>
          <a:p>
            <a:r>
              <a:rPr lang="en-US" sz="1800" dirty="0" smtClean="0"/>
              <a:t>TIME:    The first three show us that</a:t>
            </a:r>
            <a:r>
              <a:rPr lang="en-US" sz="1800" baseline="0" dirty="0" smtClean="0"/>
              <a:t> HE is HOLY…the fourth shows us that how God behaves will dictate how we behave.  He is so holy, that </a:t>
            </a:r>
            <a:r>
              <a:rPr lang="en-US" sz="1800" dirty="0" smtClean="0"/>
              <a:t>He determines</a:t>
            </a:r>
            <a:r>
              <a:rPr lang="en-US" sz="1800" baseline="0" dirty="0" smtClean="0"/>
              <a:t> what else is HOLY.  </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a:t>
            </a:r>
            <a:r>
              <a:rPr lang="en-US" sz="1800" baseline="0" dirty="0" smtClean="0"/>
              <a:t> foundation of our relationship and perception of God is awesome!!!</a:t>
            </a:r>
          </a:p>
          <a:p>
            <a:endParaRPr lang="en-US" sz="1800" baseline="0" dirty="0" smtClean="0"/>
          </a:p>
          <a:p>
            <a:r>
              <a:rPr lang="en-US" sz="1800" baseline="0" dirty="0" smtClean="0"/>
              <a:t>Are you living for Him?</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b="0" kern="1200">
          <a:solidFill>
            <a:srgbClr val="FFFFFF"/>
          </a:solidFill>
          <a:latin typeface="Tahoma"/>
          <a:ea typeface="+mn-ea"/>
          <a:cs typeface="Tahoma"/>
        </a:defRPr>
      </a:lvl1pPr>
      <a:lvl2pPr marL="742950" indent="-285750" algn="l" defTabSz="457200" rtl="0" eaLnBrk="1" latinLnBrk="0" hangingPunct="1">
        <a:spcBef>
          <a:spcPct val="20000"/>
        </a:spcBef>
        <a:buFont typeface="Arial"/>
        <a:buChar char="–"/>
        <a:defRPr sz="2800" b="0" kern="1200">
          <a:solidFill>
            <a:srgbClr val="FFFFFF"/>
          </a:solidFill>
          <a:latin typeface="Tahoma"/>
          <a:ea typeface="+mn-ea"/>
          <a:cs typeface="Tahoma"/>
        </a:defRPr>
      </a:lvl2pPr>
      <a:lvl3pPr marL="1143000" indent="-228600" algn="l" defTabSz="457200" rtl="0" eaLnBrk="1" latinLnBrk="0" hangingPunct="1">
        <a:spcBef>
          <a:spcPct val="20000"/>
        </a:spcBef>
        <a:buFont typeface="Arial"/>
        <a:buChar char="•"/>
        <a:defRPr sz="2400" b="0" kern="1200">
          <a:solidFill>
            <a:srgbClr val="FFFFFF"/>
          </a:solidFill>
          <a:latin typeface="Tahoma"/>
          <a:ea typeface="+mn-ea"/>
          <a:cs typeface="Tahoma"/>
        </a:defRPr>
      </a:lvl3pPr>
      <a:lvl4pPr marL="16002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4pPr>
      <a:lvl5pPr marL="20574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10 Commandments</a:t>
            </a:r>
            <a:endParaRPr lang="en-US" dirty="0"/>
          </a:p>
        </p:txBody>
      </p:sp>
      <p:sp>
        <p:nvSpPr>
          <p:cNvPr id="3" name="Subtitle 2"/>
          <p:cNvSpPr>
            <a:spLocks noGrp="1"/>
          </p:cNvSpPr>
          <p:nvPr>
            <p:ph type="subTitle" idx="1"/>
          </p:nvPr>
        </p:nvSpPr>
        <p:spPr/>
        <p:txBody>
          <a:bodyPr/>
          <a:lstStyle/>
          <a:p>
            <a:endParaRPr lang="en-US"/>
          </a:p>
        </p:txBody>
      </p:sp>
      <p:pic>
        <p:nvPicPr>
          <p:cNvPr id="4" name="Picture 3" descr="10_Commandment_std_t.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Four Commandments</a:t>
            </a:r>
            <a:endParaRPr lang="en-US" dirty="0"/>
          </a:p>
        </p:txBody>
      </p:sp>
      <p:sp>
        <p:nvSpPr>
          <p:cNvPr id="3" name="Content Placeholder 2"/>
          <p:cNvSpPr>
            <a:spLocks noGrp="1"/>
          </p:cNvSpPr>
          <p:nvPr>
            <p:ph idx="1"/>
          </p:nvPr>
        </p:nvSpPr>
        <p:spPr/>
        <p:txBody>
          <a:bodyPr>
            <a:normAutofit/>
          </a:bodyPr>
          <a:lstStyle/>
          <a:p>
            <a:r>
              <a:rPr lang="en-US" sz="4000" dirty="0" smtClean="0"/>
              <a:t>Honor God With Your </a:t>
            </a:r>
            <a:r>
              <a:rPr lang="en-US" sz="4000" b="1" dirty="0" smtClean="0"/>
              <a:t>Life</a:t>
            </a:r>
          </a:p>
          <a:p>
            <a:r>
              <a:rPr lang="en-US" sz="4000" dirty="0" smtClean="0"/>
              <a:t>Honor God With Your </a:t>
            </a:r>
            <a:r>
              <a:rPr lang="en-US" sz="4000" b="1" dirty="0" smtClean="0"/>
              <a:t>Heart</a:t>
            </a:r>
          </a:p>
          <a:p>
            <a:r>
              <a:rPr lang="en-US" sz="4000" dirty="0" smtClean="0"/>
              <a:t>Honor God With Your </a:t>
            </a:r>
            <a:r>
              <a:rPr lang="en-US" sz="4000" b="1" dirty="0" smtClean="0"/>
              <a:t>Speech</a:t>
            </a:r>
          </a:p>
          <a:p>
            <a:r>
              <a:rPr lang="en-US" sz="4000" dirty="0" smtClean="0"/>
              <a:t>Honor God With Your </a:t>
            </a:r>
            <a:r>
              <a:rPr lang="en-US" sz="4000" b="1" dirty="0" smtClean="0"/>
              <a:t>Time</a:t>
            </a: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Commandment</a:t>
            </a:r>
            <a:endParaRPr lang="en-US" dirty="0"/>
          </a:p>
        </p:txBody>
      </p:sp>
      <p:sp>
        <p:nvSpPr>
          <p:cNvPr id="3" name="Content Placeholder 2"/>
          <p:cNvSpPr>
            <a:spLocks noGrp="1"/>
          </p:cNvSpPr>
          <p:nvPr>
            <p:ph idx="1"/>
          </p:nvPr>
        </p:nvSpPr>
        <p:spPr/>
        <p:txBody>
          <a:bodyPr/>
          <a:lstStyle/>
          <a:p>
            <a:r>
              <a:rPr lang="en-US" dirty="0" smtClean="0"/>
              <a:t>“I am the LORD your God, who brought you out of the land of Egypt, out of the house of slavery. </a:t>
            </a:r>
            <a:r>
              <a:rPr lang="en-US" u="sng" dirty="0" smtClean="0"/>
              <a:t>You shall have no other gods before Me.</a:t>
            </a:r>
            <a:r>
              <a:rPr lang="en-US" dirty="0" smtClean="0"/>
              <a:t>”</a:t>
            </a:r>
          </a:p>
          <a:p>
            <a:r>
              <a:rPr lang="en-US" dirty="0" smtClean="0"/>
              <a:t>First In Worth</a:t>
            </a:r>
          </a:p>
          <a:p>
            <a:r>
              <a:rPr lang="en-US" dirty="0" smtClean="0"/>
              <a:t>First In Devotion</a:t>
            </a:r>
          </a:p>
          <a:p>
            <a:r>
              <a:rPr lang="en-US" dirty="0" smtClean="0"/>
              <a:t>First In Faith</a:t>
            </a:r>
          </a:p>
          <a:p>
            <a:pPr lvl="1"/>
            <a:r>
              <a:rPr lang="en-US" dirty="0" smtClean="0"/>
              <a:t>Psalm 20:7</a:t>
            </a:r>
            <a:endParaRPr lang="en-US"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Commandment</a:t>
            </a:r>
            <a:endParaRPr lang="en-US" dirty="0"/>
          </a:p>
        </p:txBody>
      </p:sp>
      <p:sp>
        <p:nvSpPr>
          <p:cNvPr id="3" name="Content Placeholder 2"/>
          <p:cNvSpPr>
            <a:spLocks noGrp="1"/>
          </p:cNvSpPr>
          <p:nvPr>
            <p:ph idx="1"/>
          </p:nvPr>
        </p:nvSpPr>
        <p:spPr>
          <a:xfrm>
            <a:off x="457200" y="1496824"/>
            <a:ext cx="8229600" cy="5257800"/>
          </a:xfrm>
        </p:spPr>
        <p:txBody>
          <a:bodyPr>
            <a:normAutofit lnSpcReduction="10000"/>
          </a:bodyPr>
          <a:lstStyle/>
          <a:p>
            <a:r>
              <a:rPr lang="en-US" dirty="0" smtClean="0"/>
              <a:t>“</a:t>
            </a:r>
            <a:r>
              <a:rPr lang="en-US" u="sng" dirty="0" smtClean="0"/>
              <a:t>You shall not make </a:t>
            </a:r>
            <a:r>
              <a:rPr lang="en-US" dirty="0" smtClean="0"/>
              <a:t>for yourself an idol…”</a:t>
            </a:r>
          </a:p>
          <a:p>
            <a:r>
              <a:rPr lang="en-US" dirty="0" smtClean="0"/>
              <a:t>God Is Superior To All of Creation. (</a:t>
            </a:r>
            <a:r>
              <a:rPr lang="en-US" dirty="0" err="1" smtClean="0"/>
              <a:t>vs</a:t>
            </a:r>
            <a:r>
              <a:rPr lang="en-US" dirty="0" smtClean="0"/>
              <a:t> 4)</a:t>
            </a:r>
          </a:p>
          <a:p>
            <a:r>
              <a:rPr lang="en-US" dirty="0" smtClean="0"/>
              <a:t>God’s Passionate Nature Will Not Tolerate Unfaithfulness.</a:t>
            </a:r>
          </a:p>
          <a:p>
            <a:pPr lvl="1"/>
            <a:r>
              <a:rPr lang="en-US" dirty="0" smtClean="0"/>
              <a:t>“to those who hate Me…”</a:t>
            </a:r>
          </a:p>
          <a:p>
            <a:pPr lvl="1"/>
            <a:r>
              <a:rPr lang="en-US" dirty="0" smtClean="0"/>
              <a:t>“to those who love Me and keep My…”</a:t>
            </a:r>
          </a:p>
          <a:p>
            <a:r>
              <a:rPr lang="en-US" dirty="0" smtClean="0"/>
              <a:t>Idolatry Can Come In Many Forms!</a:t>
            </a:r>
          </a:p>
          <a:p>
            <a:pPr lvl="1"/>
            <a:r>
              <a:rPr lang="en-US" dirty="0" smtClean="0"/>
              <a:t>Ezekiel 14:3-4</a:t>
            </a:r>
          </a:p>
          <a:p>
            <a:pPr lvl="1"/>
            <a:r>
              <a:rPr lang="en-US" dirty="0" smtClean="0"/>
              <a:t>Romans 1:22-25</a:t>
            </a:r>
          </a:p>
          <a:p>
            <a:pPr lvl="1"/>
            <a:r>
              <a:rPr lang="en-US" dirty="0" smtClean="0"/>
              <a:t>Ephesians 5:5</a:t>
            </a:r>
          </a:p>
          <a:p>
            <a:endParaRPr lang="en-US" dirty="0" smtClean="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Commandment</a:t>
            </a:r>
            <a:endParaRPr lang="en-US" dirty="0"/>
          </a:p>
        </p:txBody>
      </p:sp>
      <p:sp>
        <p:nvSpPr>
          <p:cNvPr id="3" name="Content Placeholder 2"/>
          <p:cNvSpPr>
            <a:spLocks noGrp="1"/>
          </p:cNvSpPr>
          <p:nvPr>
            <p:ph idx="1"/>
          </p:nvPr>
        </p:nvSpPr>
        <p:spPr>
          <a:xfrm>
            <a:off x="457200" y="1417638"/>
            <a:ext cx="8229600" cy="5050850"/>
          </a:xfrm>
        </p:spPr>
        <p:txBody>
          <a:bodyPr>
            <a:normAutofit lnSpcReduction="10000"/>
          </a:bodyPr>
          <a:lstStyle/>
          <a:p>
            <a:r>
              <a:rPr lang="en-US" dirty="0" smtClean="0"/>
              <a:t>The Content &amp; The Consequences</a:t>
            </a:r>
          </a:p>
          <a:p>
            <a:pPr lvl="1"/>
            <a:r>
              <a:rPr lang="en-US" dirty="0" smtClean="0"/>
              <a:t>Exodus 20:7, Leviticus 24:10-16</a:t>
            </a:r>
          </a:p>
          <a:p>
            <a:r>
              <a:rPr lang="en-US" dirty="0" smtClean="0"/>
              <a:t>His Name Encapsulates His Character &amp; Reputation.</a:t>
            </a:r>
          </a:p>
          <a:p>
            <a:r>
              <a:rPr lang="en-US" dirty="0" smtClean="0"/>
              <a:t>Taking God’s Name In Vain Includes:</a:t>
            </a:r>
          </a:p>
          <a:p>
            <a:pPr lvl="1"/>
            <a:r>
              <a:rPr lang="en-US" dirty="0" smtClean="0"/>
              <a:t>Common, Idle Phrase Instead of Holy Father</a:t>
            </a:r>
          </a:p>
          <a:p>
            <a:pPr lvl="1"/>
            <a:r>
              <a:rPr lang="en-US" dirty="0" smtClean="0"/>
              <a:t>Oaths &amp; Vows (Numb 30:2, Matt 5:33)</a:t>
            </a:r>
          </a:p>
          <a:p>
            <a:pPr lvl="1"/>
            <a:r>
              <a:rPr lang="en-US" dirty="0" smtClean="0"/>
              <a:t>Disrespect Instead of Love</a:t>
            </a:r>
          </a:p>
          <a:p>
            <a:r>
              <a:rPr lang="en-US" dirty="0" smtClean="0"/>
              <a:t>Jesus &amp; The Biblical Writers Use God’s Name Respectfully.</a:t>
            </a: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Commandment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“Remember the Sabbath day, to keep</a:t>
            </a:r>
            <a:br>
              <a:rPr lang="en-US" dirty="0" smtClean="0"/>
            </a:br>
            <a:r>
              <a:rPr lang="en-US" dirty="0" smtClean="0"/>
              <a:t> it holy.” (20:8-11)</a:t>
            </a:r>
          </a:p>
          <a:p>
            <a:r>
              <a:rPr lang="en-US" dirty="0" smtClean="0"/>
              <a:t>God Is To Be Worshipped…</a:t>
            </a:r>
          </a:p>
          <a:p>
            <a:pPr lvl="1"/>
            <a:r>
              <a:rPr lang="en-US" dirty="0" smtClean="0"/>
              <a:t>On The Day He Selects</a:t>
            </a:r>
          </a:p>
          <a:p>
            <a:pPr lvl="1"/>
            <a:r>
              <a:rPr lang="en-US" dirty="0" smtClean="0"/>
              <a:t>On A Weekly Basis</a:t>
            </a:r>
          </a:p>
          <a:p>
            <a:pPr lvl="1"/>
            <a:r>
              <a:rPr lang="en-US" dirty="0" smtClean="0"/>
              <a:t>By His Directions</a:t>
            </a:r>
          </a:p>
          <a:p>
            <a:pPr lvl="1"/>
            <a:r>
              <a:rPr lang="en-US" dirty="0" smtClean="0"/>
              <a:t>By All of His People</a:t>
            </a:r>
          </a:p>
          <a:p>
            <a:r>
              <a:rPr lang="en-US" dirty="0" smtClean="0"/>
              <a:t>God Regulates Our Worship &amp; Work.</a:t>
            </a:r>
          </a:p>
          <a:p>
            <a:r>
              <a:rPr lang="en-US" dirty="0" smtClean="0"/>
              <a:t>The Day of Rest Was Blessed By God.</a:t>
            </a:r>
            <a:endParaRPr lang="en-US" dirty="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Four Commandments</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Honor God With Your </a:t>
            </a:r>
            <a:r>
              <a:rPr lang="en-US" sz="4000" b="1" dirty="0" smtClean="0"/>
              <a:t>Life</a:t>
            </a:r>
          </a:p>
          <a:p>
            <a:pPr lvl="1"/>
            <a:r>
              <a:rPr lang="en-US" sz="3600" dirty="0" smtClean="0"/>
              <a:t>Put Him first in priority.</a:t>
            </a:r>
          </a:p>
          <a:p>
            <a:r>
              <a:rPr lang="en-US" sz="4000" dirty="0" smtClean="0"/>
              <a:t>Honor God With Your </a:t>
            </a:r>
            <a:r>
              <a:rPr lang="en-US" sz="4000" b="1" dirty="0" smtClean="0"/>
              <a:t>Heart</a:t>
            </a:r>
          </a:p>
          <a:p>
            <a:pPr lvl="1"/>
            <a:r>
              <a:rPr lang="en-US" sz="3600" dirty="0" smtClean="0"/>
              <a:t>Know Him accurately.</a:t>
            </a:r>
          </a:p>
          <a:p>
            <a:r>
              <a:rPr lang="en-US" sz="4000" dirty="0" smtClean="0"/>
              <a:t>Honor God With Your </a:t>
            </a:r>
            <a:r>
              <a:rPr lang="en-US" sz="4000" b="1" dirty="0" smtClean="0"/>
              <a:t>Speech</a:t>
            </a:r>
          </a:p>
          <a:p>
            <a:pPr lvl="1"/>
            <a:r>
              <a:rPr lang="en-US" sz="3600" dirty="0" smtClean="0"/>
              <a:t>Give Him glory.</a:t>
            </a:r>
          </a:p>
          <a:p>
            <a:r>
              <a:rPr lang="en-US" sz="4000" dirty="0" smtClean="0"/>
              <a:t>Honor God With Your </a:t>
            </a:r>
            <a:r>
              <a:rPr lang="en-US" sz="4000" b="1" dirty="0" smtClean="0"/>
              <a:t>Time</a:t>
            </a:r>
          </a:p>
          <a:p>
            <a:pPr lvl="1"/>
            <a:r>
              <a:rPr lang="en-US" sz="3600" dirty="0" smtClean="0"/>
              <a:t>Follow His holy example. </a:t>
            </a:r>
            <a:endParaRPr lang="en-US" sz="3600" dirty="0"/>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10 Commandments</a:t>
            </a:r>
            <a:endParaRPr lang="en-US" dirty="0"/>
          </a:p>
        </p:txBody>
      </p:sp>
      <p:sp>
        <p:nvSpPr>
          <p:cNvPr id="3" name="Subtitle 2"/>
          <p:cNvSpPr>
            <a:spLocks noGrp="1"/>
          </p:cNvSpPr>
          <p:nvPr>
            <p:ph type="subTitle" idx="1"/>
          </p:nvPr>
        </p:nvSpPr>
        <p:spPr/>
        <p:txBody>
          <a:bodyPr/>
          <a:lstStyle/>
          <a:p>
            <a:endParaRPr lang="en-US"/>
          </a:p>
        </p:txBody>
      </p:sp>
      <p:pic>
        <p:nvPicPr>
          <p:cNvPr id="4" name="Picture 3" descr="10_Commandment_std_t.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326</TotalTime>
  <Words>1320</Words>
  <Application>Microsoft Macintosh PowerPoint</Application>
  <PresentationFormat>On-screen Show (4:3)</PresentationFormat>
  <Paragraphs>119</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The 10 Commandments</vt:lpstr>
      <vt:lpstr>The First Four Commandments</vt:lpstr>
      <vt:lpstr>The First Commandment</vt:lpstr>
      <vt:lpstr>The Second Commandment</vt:lpstr>
      <vt:lpstr>The Third Commandment</vt:lpstr>
      <vt:lpstr>The Fourth Commandment</vt:lpstr>
      <vt:lpstr>The First Four Commandments</vt:lpstr>
      <vt:lpstr>The 10 Commandments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 Commandments</dc:title>
  <dc:creator>Phillip Shumake</dc:creator>
  <cp:lastModifiedBy>Phillip Shumake</cp:lastModifiedBy>
  <cp:revision>73</cp:revision>
  <cp:lastPrinted>2015-09-20T02:41:54Z</cp:lastPrinted>
  <dcterms:created xsi:type="dcterms:W3CDTF">2015-09-20T17:35:39Z</dcterms:created>
  <dcterms:modified xsi:type="dcterms:W3CDTF">2015-09-20T19:10:11Z</dcterms:modified>
</cp:coreProperties>
</file>