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94660"/>
  </p:normalViewPr>
  <p:slideViewPr>
    <p:cSldViewPr snapToGrid="0" snapToObjects="1">
      <p:cViewPr varScale="1">
        <p:scale>
          <a:sx n="103" d="100"/>
          <a:sy n="103" d="100"/>
        </p:scale>
        <p:origin x="-1040"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B90607-3973-B042-882F-3C56BB5E89EB}" type="datetimeFigureOut">
              <a:rPr lang="en-US" smtClean="0"/>
              <a:pPr/>
              <a:t>5/3/14</a:t>
            </a:fld>
            <a:endParaRPr lang="en-US"/>
          </a:p>
        </p:txBody>
      </p:sp>
      <p:sp>
        <p:nvSpPr>
          <p:cNvPr id="4" name="Slide Image Placeholder 3"/>
          <p:cNvSpPr>
            <a:spLocks noGrp="1" noRot="1" noChangeAspect="1"/>
          </p:cNvSpPr>
          <p:nvPr>
            <p:ph type="sldImg" idx="2"/>
          </p:nvPr>
        </p:nvSpPr>
        <p:spPr>
          <a:xfrm>
            <a:off x="1435150" y="61204"/>
            <a:ext cx="3982332" cy="298674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98893" y="3200963"/>
            <a:ext cx="6471687" cy="5826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6172199" y="457200"/>
            <a:ext cx="684213" cy="457200"/>
          </a:xfrm>
          <a:prstGeom prst="rect">
            <a:avLst/>
          </a:prstGeom>
        </p:spPr>
        <p:txBody>
          <a:bodyPr vert="horz" lIns="91440" tIns="45720" rIns="91440" bIns="45720" rtlCol="0" anchor="b"/>
          <a:lstStyle>
            <a:lvl1pPr algn="r">
              <a:defRPr sz="1200"/>
            </a:lvl1pPr>
          </a:lstStyle>
          <a:p>
            <a:fld id="{1E823BA0-0E0A-AF4F-9690-EE9BA32673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Welcom</a:t>
            </a:r>
            <a:r>
              <a:rPr lang="en-US" sz="1800" baseline="0" dirty="0" smtClean="0"/>
              <a:t>e to all our guests, very glad you are here.</a:t>
            </a:r>
          </a:p>
          <a:p>
            <a:endParaRPr lang="en-US" sz="1800" baseline="0" dirty="0" smtClean="0"/>
          </a:p>
          <a:p>
            <a:r>
              <a:rPr lang="en-US" sz="1800" baseline="0" dirty="0" smtClean="0"/>
              <a:t>Today I want to </a:t>
            </a:r>
            <a:r>
              <a:rPr lang="en-US" sz="1800" baseline="0" dirty="0" err="1" smtClean="0"/>
              <a:t>tak</a:t>
            </a:r>
            <a:r>
              <a:rPr lang="en-US" sz="1800" baseline="0" dirty="0" smtClean="0"/>
              <a:t> about recommending Jesus to our friends and family.  It can come in the form of recommending a Bible study or of recommending visiting with us here during a worship service, Bible class or special event.  There are certainly other ways of bringing people to Christ (you might give them written or recorded material etc…), but this one is one of the most prominent and one we basically all participate in and can generate very positive results.</a:t>
            </a:r>
          </a:p>
          <a:p>
            <a:endParaRPr lang="en-US" sz="1800" baseline="0" dirty="0" smtClean="0"/>
          </a:p>
          <a:p>
            <a:r>
              <a:rPr lang="en-US" sz="1800" baseline="0" dirty="0" smtClean="0"/>
              <a:t>** If you are not aware – we are hosting a special event at the END OF THIS MONTH – so I hope this lesson today will both stir up your sense of motivation as well as further equip us all to recommend attending to our friends and family.</a:t>
            </a:r>
          </a:p>
          <a:p>
            <a:endParaRPr lang="en-US" sz="1800" baseline="0" dirty="0" smtClean="0"/>
          </a:p>
          <a:p>
            <a:endParaRPr lang="en-US" sz="1800" dirty="0"/>
          </a:p>
        </p:txBody>
      </p:sp>
      <p:sp>
        <p:nvSpPr>
          <p:cNvPr id="4" name="Slide Number Placeholder 3"/>
          <p:cNvSpPr>
            <a:spLocks noGrp="1"/>
          </p:cNvSpPr>
          <p:nvPr>
            <p:ph type="sldNum" sz="quarter" idx="10"/>
          </p:nvPr>
        </p:nvSpPr>
        <p:spPr/>
        <p:txBody>
          <a:bodyPr/>
          <a:lstStyle/>
          <a:p>
            <a:fld id="{1E823BA0-0E0A-AF4F-9690-EE9BA32673E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The reason we are focusing on recommendations</a:t>
            </a:r>
            <a:r>
              <a:rPr lang="en-US" sz="1800" baseline="0" dirty="0" smtClean="0"/>
              <a:t> today, is because of all the methods – this is by far one of </a:t>
            </a:r>
            <a:r>
              <a:rPr lang="en-US" sz="1800" dirty="0" smtClean="0"/>
              <a:t>THE MOST IMPORTANT, EVANGELISTIC TOOL a congregation has - is YOUR ABILITY TO RECOMMEND.</a:t>
            </a:r>
          </a:p>
          <a:p>
            <a:endParaRPr lang="en-US" sz="1800" dirty="0" smtClean="0"/>
          </a:p>
          <a:p>
            <a:r>
              <a:rPr lang="en-US" sz="1800" dirty="0" smtClean="0"/>
              <a:t>If we are going to bring souls to JESUS CHRIST and bring numerical growth to the congregation.</a:t>
            </a:r>
          </a:p>
          <a:p>
            <a:endParaRPr lang="en-US" sz="1800" dirty="0" smtClean="0"/>
          </a:p>
          <a:p>
            <a:r>
              <a:rPr lang="en-US" sz="1800" dirty="0" smtClean="0"/>
              <a:t>We want to challenge you to reach the community of Lexington.</a:t>
            </a:r>
          </a:p>
          <a:p>
            <a:endParaRPr lang="en-US" sz="1800" dirty="0" smtClean="0"/>
          </a:p>
          <a:p>
            <a:r>
              <a:rPr lang="en-US" sz="1800" dirty="0" smtClean="0"/>
              <a:t>Likely - some of our guests today are here because someone recommended.</a:t>
            </a:r>
          </a:p>
          <a:p>
            <a:endParaRPr lang="en-US" sz="1800" dirty="0" smtClean="0"/>
          </a:p>
          <a:p>
            <a:r>
              <a:rPr lang="en-US" sz="1800" dirty="0" smtClean="0"/>
              <a:t>"Go worship with those people…they really want to do what is right."</a:t>
            </a:r>
          </a:p>
          <a:p>
            <a:endParaRPr lang="en-US" sz="1800" dirty="0" smtClean="0"/>
          </a:p>
          <a:p>
            <a:r>
              <a:rPr lang="en-US" sz="1800" dirty="0" smtClean="0"/>
              <a:t>* * 95% Because of the moral or spiritual life of the person who invited them.</a:t>
            </a:r>
          </a:p>
          <a:p>
            <a:endParaRPr lang="en-US" sz="1800" dirty="0" smtClean="0"/>
          </a:p>
          <a:p>
            <a:r>
              <a:rPr lang="en-US" sz="1800" dirty="0" smtClean="0"/>
              <a:t>It's not complex! It is very simple.</a:t>
            </a:r>
            <a:endParaRPr lang="en-US" sz="1800" dirty="0"/>
          </a:p>
        </p:txBody>
      </p:sp>
      <p:sp>
        <p:nvSpPr>
          <p:cNvPr id="4" name="Slide Number Placeholder 3"/>
          <p:cNvSpPr>
            <a:spLocks noGrp="1"/>
          </p:cNvSpPr>
          <p:nvPr>
            <p:ph type="sldNum" sz="quarter" idx="10"/>
          </p:nvPr>
        </p:nvSpPr>
        <p:spPr/>
        <p:txBody>
          <a:bodyPr/>
          <a:lstStyle/>
          <a:p>
            <a:fld id="{1E823BA0-0E0A-AF4F-9690-EE9BA32673E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 You need to have a right relationship </a:t>
            </a:r>
            <a:r>
              <a:rPr lang="en-US" b="1" dirty="0" smtClean="0"/>
              <a:t>with God Himself</a:t>
            </a:r>
            <a:r>
              <a:rPr lang="en-US" dirty="0" smtClean="0"/>
              <a:t>.  (If you're not walking the walk and talking the talk) it is going to be diminished.</a:t>
            </a:r>
          </a:p>
          <a:p>
            <a:endParaRPr lang="en-US" b="1" dirty="0" smtClean="0"/>
          </a:p>
          <a:p>
            <a:r>
              <a:rPr lang="en-US" b="1" dirty="0" smtClean="0"/>
              <a:t>2.) You need to have a right relationship with fellow Christians.  </a:t>
            </a:r>
            <a:r>
              <a:rPr lang="en-US" dirty="0" smtClean="0"/>
              <a:t>If you are in the middle of an argument and tension with brothers and sisters you won't be inviting </a:t>
            </a:r>
            <a:r>
              <a:rPr lang="en-US" dirty="0" err="1" smtClean="0"/>
              <a:t>bc</a:t>
            </a:r>
            <a:r>
              <a:rPr lang="en-US" dirty="0" smtClean="0"/>
              <a:t> you don't want guests to be discouraged.  &gt;&gt; For the benefit of our guest today &gt;&gt; like every church we've had our ups and downs - but you need to know you are worshipping with incredible people this morning. People who love God and love each other.</a:t>
            </a:r>
          </a:p>
          <a:p>
            <a:endParaRPr lang="en-US" dirty="0" smtClean="0"/>
          </a:p>
          <a:p>
            <a:r>
              <a:rPr lang="en-US" b="1" dirty="0" smtClean="0"/>
              <a:t>3.) Maintain a positive example before others. </a:t>
            </a:r>
            <a:r>
              <a:rPr lang="en-US" dirty="0" smtClean="0"/>
              <a:t>Your example is at work where ever you are.</a:t>
            </a:r>
          </a:p>
          <a:p>
            <a:endParaRPr lang="en-US" dirty="0" smtClean="0"/>
          </a:p>
          <a:p>
            <a:r>
              <a:rPr lang="en-US" dirty="0" smtClean="0"/>
              <a:t>Wilson Adams "Sometimes people seem to forget, we are looking at you - we can tell if you are having a bad day."  We know if all you do is grumble and </a:t>
            </a:r>
            <a:r>
              <a:rPr lang="en-US" dirty="0" smtClean="0"/>
              <a:t>complain.</a:t>
            </a:r>
            <a:r>
              <a:rPr lang="en-US" dirty="0" smtClean="0"/>
              <a:t>  </a:t>
            </a:r>
            <a:r>
              <a:rPr lang="en-US" dirty="0" smtClean="0"/>
              <a:t>If </a:t>
            </a:r>
            <a:r>
              <a:rPr lang="en-US" dirty="0" smtClean="0"/>
              <a:t>all your co-workers know you as the guy who is grumpy and complaining.  How do you think someone is going to respond - they will be nice "thank you" and then into the trash can and never another thought.  If we want to be a positive difference in the Lexington community, we are going to have to be POSITIVE towards our community.</a:t>
            </a:r>
          </a:p>
          <a:p>
            <a:endParaRPr lang="en-US" dirty="0" smtClean="0"/>
          </a:p>
          <a:p>
            <a:r>
              <a:rPr lang="en-US" b="1" dirty="0" smtClean="0"/>
              <a:t>4.) Pray that God will give you a </a:t>
            </a:r>
            <a:r>
              <a:rPr lang="en-US" dirty="0" smtClean="0"/>
              <a:t>burden for the love of people.  If we love people - we will automatically reach out to give them something better.  This loving in-action is hollow!  That's not going to float in our family and it's not going to float in our spiritual family.  James 4:2</a:t>
            </a:r>
          </a:p>
          <a:p>
            <a:endParaRPr lang="en-US" dirty="0" smtClean="0"/>
          </a:p>
          <a:p>
            <a:r>
              <a:rPr lang="en-US" dirty="0" smtClean="0"/>
              <a:t>'you do not have because you do not ask' - you'll be amazed at who you'll notice needs the gospel. ask God to open doors and that you'll recognize the opportunities to talk to people - IN THE MOMENT - for the mental alertness to recognize in the moment - here is what I need to say and what I need to do.</a:t>
            </a:r>
          </a:p>
          <a:p>
            <a:endParaRPr lang="en-US" dirty="0" smtClean="0"/>
          </a:p>
          <a:p>
            <a:r>
              <a:rPr lang="en-US" dirty="0" smtClean="0"/>
              <a:t>Listen for Life </a:t>
            </a:r>
            <a:r>
              <a:rPr lang="en-US" dirty="0" smtClean="0"/>
              <a:t>Events</a:t>
            </a:r>
            <a:r>
              <a:rPr lang="en-US" dirty="0" smtClean="0"/>
              <a:t>	</a:t>
            </a:r>
            <a:r>
              <a:rPr lang="en-US" dirty="0" smtClean="0"/>
              <a:t>Listen </a:t>
            </a:r>
            <a:r>
              <a:rPr lang="en-US" dirty="0" smtClean="0"/>
              <a:t>for Crisis </a:t>
            </a:r>
            <a:r>
              <a:rPr lang="en-US" dirty="0" smtClean="0"/>
              <a:t>Moments	Listen </a:t>
            </a:r>
            <a:r>
              <a:rPr lang="en-US" dirty="0" smtClean="0"/>
              <a:t>for Conflicts that need to be resolved</a:t>
            </a:r>
          </a:p>
          <a:p>
            <a:r>
              <a:rPr lang="en-US" dirty="0" smtClean="0"/>
              <a:t>Listen for Hunger for Growth</a:t>
            </a:r>
          </a:p>
          <a:p>
            <a:endParaRPr lang="en-US" dirty="0" smtClean="0"/>
          </a:p>
          <a:p>
            <a:endParaRPr lang="en-US" dirty="0" smtClean="0"/>
          </a:p>
          <a:p>
            <a:r>
              <a:rPr lang="en-US" b="1" dirty="0" smtClean="0"/>
              <a:t>5.) Try to understand </a:t>
            </a:r>
            <a:r>
              <a:rPr lang="en-US" dirty="0" smtClean="0"/>
              <a:t>the people in your world. Rather than consider what they SHOULD think - put yourself in their shoes and see what they actually DO THINK - then we can connect with them.</a:t>
            </a:r>
          </a:p>
          <a:p>
            <a:endParaRPr lang="en-US" dirty="0" smtClean="0"/>
          </a:p>
          <a:p>
            <a:r>
              <a:rPr lang="en-US" dirty="0" smtClean="0"/>
              <a:t>1 </a:t>
            </a:r>
            <a:r>
              <a:rPr lang="en-US" dirty="0" err="1" smtClean="0"/>
              <a:t>Chron</a:t>
            </a:r>
            <a:r>
              <a:rPr lang="en-US" dirty="0" smtClean="0"/>
              <a:t> 12:32 - Sons of Issachar - men who understood the times. Helped David know what to do. </a:t>
            </a:r>
            <a:endParaRPr lang="en-US" dirty="0"/>
          </a:p>
        </p:txBody>
      </p:sp>
      <p:sp>
        <p:nvSpPr>
          <p:cNvPr id="4" name="Slide Number Placeholder 3"/>
          <p:cNvSpPr>
            <a:spLocks noGrp="1"/>
          </p:cNvSpPr>
          <p:nvPr>
            <p:ph type="sldNum" sz="quarter" idx="10"/>
          </p:nvPr>
        </p:nvSpPr>
        <p:spPr/>
        <p:txBody>
          <a:bodyPr/>
          <a:lstStyle/>
          <a:p>
            <a:fld id="{1E823BA0-0E0A-AF4F-9690-EE9BA32673E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smtClean="0"/>
              <a:t>6</a:t>
            </a:r>
            <a:r>
              <a:rPr lang="en-US" b="1" dirty="0" smtClean="0"/>
              <a:t>.) </a:t>
            </a:r>
            <a:r>
              <a:rPr lang="en-US" b="1" dirty="0" err="1" smtClean="0"/>
              <a:t>GEt</a:t>
            </a:r>
            <a:r>
              <a:rPr lang="en-US" b="1" dirty="0" smtClean="0"/>
              <a:t> to Know Your</a:t>
            </a:r>
            <a:r>
              <a:rPr lang="en-US" b="1" dirty="0" smtClean="0"/>
              <a:t> (</a:t>
            </a:r>
            <a:r>
              <a:rPr lang="en-US" b="1" dirty="0" smtClean="0"/>
              <a:t>Friends, Relatives, Associates, Neighbors, Strangers</a:t>
            </a:r>
            <a:r>
              <a:rPr lang="en-US" dirty="0" smtClean="0"/>
              <a:t>) - Make a physical list - not just a mental list, and work thru that </a:t>
            </a:r>
            <a:r>
              <a:rPr lang="en-US" dirty="0" smtClean="0"/>
              <a:t>list.</a:t>
            </a:r>
            <a:r>
              <a:rPr lang="en-US" dirty="0" smtClean="0"/>
              <a:t>  </a:t>
            </a:r>
            <a:r>
              <a:rPr lang="en-US" dirty="0" smtClean="0"/>
              <a:t>THINGS </a:t>
            </a:r>
            <a:r>
              <a:rPr lang="en-US" dirty="0" smtClean="0"/>
              <a:t>THAT WE WRITE DOWN always get more action.  Christmas list, To Do List</a:t>
            </a:r>
          </a:p>
          <a:p>
            <a:endParaRPr lang="en-US" dirty="0" smtClean="0"/>
          </a:p>
          <a:p>
            <a:r>
              <a:rPr lang="en-US" b="1" dirty="0" smtClean="0"/>
              <a:t>7.) Get to Know the Local church better.  </a:t>
            </a:r>
            <a:r>
              <a:rPr lang="en-US" dirty="0" smtClean="0"/>
              <a:t>Could you give directions on the spot? could you tell the web address on the spot?  could you talk about the classes on the spot?</a:t>
            </a:r>
          </a:p>
          <a:p>
            <a:endParaRPr lang="en-US" dirty="0" smtClean="0"/>
          </a:p>
          <a:p>
            <a:r>
              <a:rPr lang="en-US" dirty="0" smtClean="0"/>
              <a:t>Family: Get to know each other - as a family we are more than just a group who can help in a time of need.  We are more than this. We are partners - and when bringing someone - if you know you can introduce them to…another widow, another person who have made a major change in their life, been in similar circumstances.</a:t>
            </a:r>
            <a:endParaRPr lang="en-US" dirty="0" smtClean="0"/>
          </a:p>
          <a:p>
            <a:endParaRPr lang="en-US" dirty="0" smtClean="0"/>
          </a:p>
          <a:p>
            <a:r>
              <a:rPr lang="en-US" b="1" dirty="0" smtClean="0"/>
              <a:t>8</a:t>
            </a:r>
            <a:r>
              <a:rPr lang="en-US" b="1" dirty="0" smtClean="0"/>
              <a:t>.</a:t>
            </a:r>
            <a:r>
              <a:rPr lang="en-US" b="1" dirty="0" smtClean="0"/>
              <a:t>) Be persistent - honest truth is that when you recommend a local church, many people, maybe most of the people will ignore you.  </a:t>
            </a:r>
            <a:r>
              <a:rPr lang="en-US" dirty="0" smtClean="0"/>
              <a:t>100 invitations will produce 10 visitors, 4 will come back again, and 1 will obey the gospel.  That can be discouraging.  The same research says - most people will only bring 1 person to Christ in a lifetime - because the average Christian only makes 4 invitations a year.  At that rate it takes 25 years to get to your 100.  SO WHAT WOULD HAPPEN if we intentionally made 2 invitations per WEEK!</a:t>
            </a:r>
          </a:p>
          <a:p>
            <a:endParaRPr lang="en-US" dirty="0" smtClean="0"/>
          </a:p>
          <a:p>
            <a:r>
              <a:rPr lang="en-US" dirty="0" smtClean="0"/>
              <a:t>Instead of 100 invitations in a lifetime, that will be 100 invitations per year.  Just think of what would happen!!  The temptation is to think this won't </a:t>
            </a:r>
            <a:r>
              <a:rPr lang="en-US" dirty="0" smtClean="0"/>
              <a:t>work.</a:t>
            </a:r>
            <a:r>
              <a:rPr lang="en-US" dirty="0" smtClean="0"/>
              <a:t>   </a:t>
            </a:r>
            <a:r>
              <a:rPr lang="en-US" dirty="0" smtClean="0"/>
              <a:t>Ok </a:t>
            </a:r>
            <a:r>
              <a:rPr lang="en-US" dirty="0" smtClean="0"/>
              <a:t>- let's just assume the </a:t>
            </a:r>
            <a:r>
              <a:rPr lang="en-US" dirty="0" err="1" smtClean="0"/>
              <a:t>Barna</a:t>
            </a:r>
            <a:r>
              <a:rPr lang="en-US" dirty="0" smtClean="0"/>
              <a:t> Group is wrong - that in our city it will take twice that!  WE WOULD STILL END UP WITH nearly 100 new Christians!!! </a:t>
            </a:r>
          </a:p>
          <a:p>
            <a:endParaRPr lang="en-US" dirty="0" smtClean="0"/>
          </a:p>
          <a:p>
            <a:r>
              <a:rPr lang="en-US" dirty="0" smtClean="0"/>
              <a:t>Let's say its only 25% right - we would baptize nearly 30 people in the next year!!! As much as I know - that would be a new annual record for EE.</a:t>
            </a:r>
          </a:p>
          <a:p>
            <a:endParaRPr lang="en-US" dirty="0" smtClean="0"/>
          </a:p>
          <a:p>
            <a:r>
              <a:rPr lang="en-US" b="1" dirty="0" smtClean="0"/>
              <a:t>9</a:t>
            </a:r>
            <a:r>
              <a:rPr lang="en-US" b="1" dirty="0" smtClean="0"/>
              <a:t>.</a:t>
            </a:r>
            <a:r>
              <a:rPr lang="en-US" b="1" dirty="0" smtClean="0"/>
              <a:t>) Have Faith that God </a:t>
            </a:r>
            <a:r>
              <a:rPr lang="en-US" dirty="0" smtClean="0"/>
              <a:t>will bless your effort.  What the elders and I are challenging you to do - is exactly what God has asked us to do!  We may live in difficult </a:t>
            </a:r>
            <a:r>
              <a:rPr lang="en-US" dirty="0" smtClean="0"/>
              <a:t>days – where people do not respond as quickly as they did at Pentecost, and where many false doctrines confuse people </a:t>
            </a:r>
            <a:r>
              <a:rPr lang="en-US" dirty="0" smtClean="0"/>
              <a:t>- but there are still lost souls!</a:t>
            </a:r>
          </a:p>
          <a:p>
            <a:endParaRPr lang="en-US" dirty="0" smtClean="0"/>
          </a:p>
          <a:p>
            <a:r>
              <a:rPr lang="en-US" b="1" dirty="0" smtClean="0"/>
              <a:t>10.</a:t>
            </a:r>
            <a:r>
              <a:rPr lang="en-US" b="1" dirty="0" smtClean="0"/>
              <a:t>) Tell other people what you do. </a:t>
            </a:r>
            <a:r>
              <a:rPr lang="en-US" dirty="0" smtClean="0"/>
              <a:t>When I see your success or your failure - we encourage one another in this good work</a:t>
            </a:r>
            <a:r>
              <a:rPr lang="en-US" dirty="0" smtClean="0"/>
              <a:t>. It doesn’t matter if someone comes – or turns you down flat – </a:t>
            </a:r>
            <a:r>
              <a:rPr lang="en-US" dirty="0" smtClean="0"/>
              <a:t>each time we recommend Jesus we come one step closer to someone who will respond.</a:t>
            </a:r>
            <a:endParaRPr lang="en-US" dirty="0" smtClean="0"/>
          </a:p>
          <a:p>
            <a:endParaRPr lang="en-US" dirty="0" smtClean="0"/>
          </a:p>
          <a:p>
            <a:r>
              <a:rPr lang="en-US" dirty="0" smtClean="0"/>
              <a:t>make this </a:t>
            </a:r>
            <a:r>
              <a:rPr lang="en-US" dirty="0" smtClean="0"/>
              <a:t>simple:  A. B.  C. </a:t>
            </a:r>
          </a:p>
          <a:p>
            <a:endParaRPr lang="en-US" dirty="0" smtClean="0"/>
          </a:p>
          <a:p>
            <a:r>
              <a:rPr lang="en-US" dirty="0" smtClean="0"/>
              <a:t>Always Look for </a:t>
            </a:r>
            <a:r>
              <a:rPr lang="en-US" dirty="0" smtClean="0"/>
              <a:t>Opportunity</a:t>
            </a:r>
          </a:p>
          <a:p>
            <a:r>
              <a:rPr lang="en-US" dirty="0" smtClean="0"/>
              <a:t>Be Ready</a:t>
            </a:r>
            <a:r>
              <a:rPr lang="en-US" dirty="0" smtClean="0"/>
              <a:t>. To </a:t>
            </a:r>
            <a:r>
              <a:rPr lang="en-US" dirty="0" smtClean="0"/>
              <a:t>tell others about Jesus</a:t>
            </a:r>
            <a:endParaRPr lang="en-US" dirty="0" smtClean="0"/>
          </a:p>
          <a:p>
            <a:r>
              <a:rPr lang="en-US" dirty="0" smtClean="0"/>
              <a:t>Communicate that you Care</a:t>
            </a:r>
          </a:p>
          <a:p>
            <a:endParaRPr lang="en-US" dirty="0" smtClean="0"/>
          </a:p>
          <a:p>
            <a:r>
              <a:rPr lang="en-US" dirty="0" smtClean="0"/>
              <a:t>We Are LOOKING </a:t>
            </a:r>
            <a:r>
              <a:rPr lang="en-US" dirty="0" smtClean="0"/>
              <a:t>FOR </a:t>
            </a:r>
            <a:r>
              <a:rPr lang="en-US" dirty="0" smtClean="0"/>
              <a:t>ONE</a:t>
            </a:r>
            <a:r>
              <a:rPr lang="en-US" dirty="0" smtClean="0"/>
              <a:t> WHO WILL FOLLOW HIM.  </a:t>
            </a:r>
            <a:r>
              <a:rPr lang="en-US" dirty="0" smtClean="0"/>
              <a:t>It </a:t>
            </a:r>
            <a:r>
              <a:rPr lang="en-US" dirty="0" smtClean="0"/>
              <a:t>may be that person in YOUR WORLD…</a:t>
            </a:r>
            <a:endParaRPr lang="en-US" dirty="0"/>
          </a:p>
        </p:txBody>
      </p:sp>
      <p:sp>
        <p:nvSpPr>
          <p:cNvPr id="4" name="Slide Number Placeholder 3"/>
          <p:cNvSpPr>
            <a:spLocks noGrp="1"/>
          </p:cNvSpPr>
          <p:nvPr>
            <p:ph type="sldNum" sz="quarter" idx="10"/>
          </p:nvPr>
        </p:nvSpPr>
        <p:spPr/>
        <p:txBody>
          <a:bodyPr/>
          <a:lstStyle/>
          <a:p>
            <a:fld id="{1E823BA0-0E0A-AF4F-9690-EE9BA32673E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If you are here today and not a Christian</a:t>
            </a:r>
            <a:r>
              <a:rPr lang="en-US" sz="1800" baseline="0" dirty="0" smtClean="0"/>
              <a:t> – we want to give you the HIGHEST recommendation to follow Jesus.</a:t>
            </a:r>
          </a:p>
          <a:p>
            <a:endParaRPr lang="en-US" sz="1800" baseline="0" dirty="0" smtClean="0"/>
          </a:p>
          <a:p>
            <a:r>
              <a:rPr lang="en-US" sz="1800" baseline="0" dirty="0" smtClean="0"/>
              <a:t>I (and many others here) will tell you that as clearly as Jesus KNEW </a:t>
            </a:r>
            <a:r>
              <a:rPr lang="en-US" sz="1800" baseline="0" dirty="0" err="1" smtClean="0"/>
              <a:t>Nathaneal</a:t>
            </a:r>
            <a:r>
              <a:rPr lang="en-US" sz="1800" baseline="0" dirty="0" smtClean="0"/>
              <a:t> and his past and his future – Jesus knows you!  He knows where you’ve been and He knows exactly where He would LIKE TO LEAD YOU – In fact, He gave his life on the cross to make it possible. He wants to lead you to an ETERNAL HOME in HEAVEN with GOD THE FATHER.</a:t>
            </a:r>
          </a:p>
          <a:p>
            <a:endParaRPr lang="en-US" sz="1800" baseline="0" dirty="0" smtClean="0"/>
          </a:p>
          <a:p>
            <a:r>
              <a:rPr lang="en-US" sz="1800" baseline="0" dirty="0" smtClean="0"/>
              <a:t>I urge you this morning – come and follow Jesus. Turn away from sin and confess your </a:t>
            </a:r>
            <a:r>
              <a:rPr lang="en-US" sz="1800" baseline="0" dirty="0" err="1" smtClean="0"/>
              <a:t>fiath</a:t>
            </a:r>
            <a:r>
              <a:rPr lang="en-US" sz="1800" baseline="0" dirty="0" smtClean="0"/>
              <a:t> that He is the son of God – and based on that faith – be immersed in baptism so that by the power of His blood, your sins will be washed away.</a:t>
            </a:r>
            <a:endParaRPr lang="en-US" sz="1800" dirty="0"/>
          </a:p>
        </p:txBody>
      </p:sp>
      <p:sp>
        <p:nvSpPr>
          <p:cNvPr id="4" name="Slide Number Placeholder 3"/>
          <p:cNvSpPr>
            <a:spLocks noGrp="1"/>
          </p:cNvSpPr>
          <p:nvPr>
            <p:ph type="sldNum" sz="quarter" idx="10"/>
          </p:nvPr>
        </p:nvSpPr>
        <p:spPr/>
        <p:txBody>
          <a:bodyPr/>
          <a:lstStyle/>
          <a:p>
            <a:fld id="{1E823BA0-0E0A-AF4F-9690-EE9BA32673E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6419C1-28A5-994E-A2D2-5646E4338B95}" type="datetimeFigureOut">
              <a:rPr lang="en-US" smtClean="0"/>
              <a:pPr/>
              <a:t>5/3/14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19C1-28A5-994E-A2D2-5646E4338B95}" type="datetimeFigureOut">
              <a:rPr lang="en-US" smtClean="0"/>
              <a:pPr/>
              <a:t>5/3/14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19C1-28A5-994E-A2D2-5646E4338B95}" type="datetimeFigureOut">
              <a:rPr lang="en-US" smtClean="0"/>
              <a:pPr/>
              <a:t>5/3/14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419C1-28A5-994E-A2D2-5646E4338B95}" type="datetimeFigureOut">
              <a:rPr lang="en-US" smtClean="0"/>
              <a:pPr/>
              <a:t>5/3/14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6419C1-28A5-994E-A2D2-5646E4338B95}" type="datetimeFigureOut">
              <a:rPr lang="en-US" smtClean="0"/>
              <a:pPr/>
              <a:t>5/3/14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6419C1-28A5-994E-A2D2-5646E4338B95}" type="datetimeFigureOut">
              <a:rPr lang="en-US" smtClean="0"/>
              <a:pPr/>
              <a:t>5/3/14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6419C1-28A5-994E-A2D2-5646E4338B95}" type="datetimeFigureOut">
              <a:rPr lang="en-US" smtClean="0"/>
              <a:pPr/>
              <a:t>5/3/14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6419C1-28A5-994E-A2D2-5646E4338B95}" type="datetimeFigureOut">
              <a:rPr lang="en-US" smtClean="0"/>
              <a:pPr/>
              <a:t>5/3/14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419C1-28A5-994E-A2D2-5646E4338B95}" type="datetimeFigureOut">
              <a:rPr lang="en-US" smtClean="0"/>
              <a:pPr/>
              <a:t>5/3/14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419C1-28A5-994E-A2D2-5646E4338B95}" type="datetimeFigureOut">
              <a:rPr lang="en-US" smtClean="0"/>
              <a:pPr/>
              <a:t>5/3/14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6419C1-28A5-994E-A2D2-5646E4338B95}" type="datetimeFigureOut">
              <a:rPr lang="en-US" smtClean="0"/>
              <a:pPr/>
              <a:t>5/3/14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A2A63-EE5D-7849-9ADE-2DCA4054646C}" type="slidenum">
              <a:rPr lang="en-US" smtClean="0"/>
              <a:pPr/>
              <a:t>‹#›</a:t>
            </a:fld>
            <a:endParaRPr lang="en-US"/>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419C1-28A5-994E-A2D2-5646E4338B95}" type="datetimeFigureOut">
              <a:rPr lang="en-US" smtClean="0"/>
              <a:pPr/>
              <a:t>5/3/14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A2A63-EE5D-7849-9ADE-2DCA405464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Recommending Jesus</a:t>
            </a:r>
            <a:endParaRPr lang="en-US" dirty="0"/>
          </a:p>
        </p:txBody>
      </p:sp>
      <p:sp>
        <p:nvSpPr>
          <p:cNvPr id="3" name="Subtitle 2"/>
          <p:cNvSpPr>
            <a:spLocks noGrp="1"/>
          </p:cNvSpPr>
          <p:nvPr>
            <p:ph type="subTitle" idx="1"/>
          </p:nvPr>
        </p:nvSpPr>
        <p:spPr/>
        <p:txBody>
          <a:bodyPr/>
          <a:lstStyle/>
          <a:p>
            <a:endParaRPr lang="en-US"/>
          </a:p>
        </p:txBody>
      </p:sp>
      <p:pic>
        <p:nvPicPr>
          <p:cNvPr id="4" name="Picture 3" descr="recommending-Jesu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Power of Personal Recommendations</a:t>
            </a:r>
            <a:endParaRPr lang="en-US" dirty="0"/>
          </a:p>
        </p:txBody>
      </p:sp>
      <p:sp>
        <p:nvSpPr>
          <p:cNvPr id="3" name="Content Placeholder 2"/>
          <p:cNvSpPr>
            <a:spLocks noGrp="1"/>
          </p:cNvSpPr>
          <p:nvPr>
            <p:ph idx="1"/>
          </p:nvPr>
        </p:nvSpPr>
        <p:spPr/>
        <p:txBody>
          <a:bodyPr/>
          <a:lstStyle/>
          <a:p>
            <a:r>
              <a:rPr lang="en-US" b="1" dirty="0" smtClean="0"/>
              <a:t>Key Text: John 1:26-51</a:t>
            </a:r>
          </a:p>
          <a:p>
            <a:r>
              <a:rPr lang="en-US" dirty="0" smtClean="0"/>
              <a:t>John’s Recommendation</a:t>
            </a:r>
          </a:p>
          <a:p>
            <a:pPr lvl="1"/>
            <a:r>
              <a:rPr lang="en-US" dirty="0" smtClean="0"/>
              <a:t>Vs. 26-37</a:t>
            </a:r>
          </a:p>
          <a:p>
            <a:r>
              <a:rPr lang="en-US" dirty="0" smtClean="0"/>
              <a:t>Andrew’s Recommendation</a:t>
            </a:r>
          </a:p>
          <a:p>
            <a:pPr lvl="1"/>
            <a:r>
              <a:rPr lang="en-US" dirty="0" smtClean="0"/>
              <a:t>Vs. 38-42</a:t>
            </a:r>
          </a:p>
          <a:p>
            <a:r>
              <a:rPr lang="en-US" dirty="0" smtClean="0"/>
              <a:t>Philip’s Recommendation</a:t>
            </a:r>
          </a:p>
          <a:p>
            <a:pPr lvl="1"/>
            <a:r>
              <a:rPr lang="en-US" dirty="0" smtClean="0"/>
              <a:t>Vs. 43-51</a:t>
            </a:r>
            <a:endParaRPr lang="en-US" dirty="0"/>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Offering Effective Recommendations</a:t>
            </a:r>
            <a:endParaRPr lang="en-US" dirty="0"/>
          </a:p>
        </p:txBody>
      </p:sp>
      <p:sp>
        <p:nvSpPr>
          <p:cNvPr id="3" name="Content Placeholder 2"/>
          <p:cNvSpPr>
            <a:spLocks noGrp="1"/>
          </p:cNvSpPr>
          <p:nvPr>
            <p:ph idx="1"/>
          </p:nvPr>
        </p:nvSpPr>
        <p:spPr>
          <a:xfrm>
            <a:off x="457200" y="1600200"/>
            <a:ext cx="8229600" cy="4761728"/>
          </a:xfrm>
        </p:spPr>
        <p:txBody>
          <a:bodyPr>
            <a:normAutofit lnSpcReduction="10000"/>
          </a:bodyPr>
          <a:lstStyle/>
          <a:p>
            <a:pPr marL="514350" indent="-514350">
              <a:buFont typeface="+mj-lt"/>
              <a:buAutoNum type="arabicPeriod"/>
            </a:pPr>
            <a:r>
              <a:rPr lang="en-US" dirty="0" smtClean="0"/>
              <a:t>We need a right relationship with God.</a:t>
            </a:r>
          </a:p>
          <a:p>
            <a:pPr marL="514350" indent="-514350">
              <a:buFont typeface="+mj-lt"/>
              <a:buAutoNum type="arabicPeriod"/>
            </a:pPr>
            <a:r>
              <a:rPr lang="en-US" dirty="0" smtClean="0"/>
              <a:t>We need a right relationship with our brothers and sisters at East End.</a:t>
            </a:r>
          </a:p>
          <a:p>
            <a:pPr marL="514350" indent="-514350">
              <a:buFont typeface="+mj-lt"/>
              <a:buAutoNum type="arabicPeriod"/>
            </a:pPr>
            <a:r>
              <a:rPr lang="en-US" dirty="0" smtClean="0"/>
              <a:t>We need to maintain a positive example before others.</a:t>
            </a:r>
          </a:p>
          <a:p>
            <a:pPr marL="514350" indent="-514350">
              <a:buFont typeface="+mj-lt"/>
              <a:buAutoNum type="arabicPeriod"/>
            </a:pPr>
            <a:r>
              <a:rPr lang="en-US" dirty="0" smtClean="0"/>
              <a:t>We need to pray that God will help us see the pressing need.</a:t>
            </a:r>
          </a:p>
          <a:p>
            <a:pPr marL="514350" indent="-514350">
              <a:buFont typeface="+mj-lt"/>
              <a:buAutoNum type="arabicPeriod" startAt="5"/>
            </a:pPr>
            <a:r>
              <a:rPr lang="en-US" dirty="0" smtClean="0"/>
              <a:t>Try to understand the thinking of people in our world.  (1 Chronicles 12:32)</a:t>
            </a:r>
          </a:p>
          <a:p>
            <a:pPr marL="514350" indent="-514350">
              <a:buFont typeface="+mj-lt"/>
              <a:buAutoNum type="arabicPeriod"/>
            </a:pPr>
            <a:endParaRPr lang="en-US" dirty="0"/>
          </a:p>
        </p:txBody>
      </p:sp>
    </p:spTree>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Offering Effective Recommendations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startAt="6"/>
            </a:pPr>
            <a:r>
              <a:rPr lang="en-US" dirty="0" smtClean="0"/>
              <a:t>Make a written list ready for action.</a:t>
            </a:r>
          </a:p>
          <a:p>
            <a:pPr marL="514350" indent="-514350">
              <a:buFont typeface="+mj-lt"/>
              <a:buAutoNum type="arabicPeriod" startAt="6"/>
            </a:pPr>
            <a:r>
              <a:rPr lang="en-US" dirty="0" smtClean="0"/>
              <a:t>Get to know the local church better.</a:t>
            </a:r>
          </a:p>
          <a:p>
            <a:pPr marL="514350" indent="-514350">
              <a:buFont typeface="+mj-lt"/>
              <a:buAutoNum type="arabicPeriod" startAt="6"/>
            </a:pPr>
            <a:r>
              <a:rPr lang="en-US" dirty="0" smtClean="0"/>
              <a:t>Be persistent in the search.</a:t>
            </a:r>
          </a:p>
          <a:p>
            <a:pPr marL="514350" indent="-514350">
              <a:buFont typeface="+mj-lt"/>
              <a:buAutoNum type="arabicPeriod" startAt="6"/>
            </a:pPr>
            <a:r>
              <a:rPr lang="en-US" dirty="0" smtClean="0"/>
              <a:t>Have faith that God will bless the seed we are sowing.</a:t>
            </a:r>
          </a:p>
          <a:p>
            <a:pPr marL="514350" indent="-514350">
              <a:buFont typeface="+mj-lt"/>
              <a:buAutoNum type="arabicPeriod" startAt="6"/>
            </a:pPr>
            <a:r>
              <a:rPr lang="en-US" dirty="0" smtClean="0"/>
              <a:t>Tell others about your participation.</a:t>
            </a:r>
          </a:p>
          <a:p>
            <a:pPr marL="514350" indent="-514350">
              <a:buFont typeface="+mj-lt"/>
              <a:buAutoNum type="arabicPeriod" startAt="6"/>
            </a:pPr>
            <a:endParaRPr lang="en-US" dirty="0" smtClean="0"/>
          </a:p>
          <a:p>
            <a:pPr marL="514350" indent="-514350">
              <a:buNone/>
            </a:pPr>
            <a:endParaRPr lang="en-US" dirty="0"/>
          </a:p>
        </p:txBody>
      </p:sp>
    </p:spTree>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Recommending Jesus</a:t>
            </a:r>
            <a:endParaRPr lang="en-US" dirty="0"/>
          </a:p>
        </p:txBody>
      </p:sp>
      <p:sp>
        <p:nvSpPr>
          <p:cNvPr id="3" name="Subtitle 2"/>
          <p:cNvSpPr>
            <a:spLocks noGrp="1"/>
          </p:cNvSpPr>
          <p:nvPr>
            <p:ph type="subTitle" idx="1"/>
          </p:nvPr>
        </p:nvSpPr>
        <p:spPr/>
        <p:txBody>
          <a:bodyPr/>
          <a:lstStyle/>
          <a:p>
            <a:endParaRPr lang="en-US"/>
          </a:p>
        </p:txBody>
      </p:sp>
      <p:pic>
        <p:nvPicPr>
          <p:cNvPr id="4" name="Picture 3" descr="recommending-Jesus-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TotalTime>
  <Words>1592</Words>
  <Application>Microsoft Macintosh PowerPoint</Application>
  <PresentationFormat>On-screen Show (4:3)</PresentationFormat>
  <Paragraphs>92</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Recommending Jesus</vt:lpstr>
      <vt:lpstr>The Power of Personal Recommendations</vt:lpstr>
      <vt:lpstr>Offering Effective Recommendations</vt:lpstr>
      <vt:lpstr>Offering Effective Recommendations</vt:lpstr>
      <vt:lpstr>Recommending Jesus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Jesus</dc:title>
  <dc:creator>Phillip Shumake</dc:creator>
  <cp:lastModifiedBy>Phillip Shumake</cp:lastModifiedBy>
  <cp:revision>21</cp:revision>
  <cp:lastPrinted>2014-05-04T00:56:29Z</cp:lastPrinted>
  <dcterms:created xsi:type="dcterms:W3CDTF">2014-05-04T00:50:41Z</dcterms:created>
  <dcterms:modified xsi:type="dcterms:W3CDTF">2014-05-04T00:56:31Z</dcterms:modified>
</cp:coreProperties>
</file>