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7" r:id="rId3"/>
    <p:sldId id="259" r:id="rId4"/>
    <p:sldId id="260" r:id="rId5"/>
    <p:sldId id="261" r:id="rId6"/>
    <p:sldId id="262" r:id="rId7"/>
    <p:sldId id="263" r:id="rId8"/>
    <p:sldId id="265" r:id="rId9"/>
    <p:sldId id="266" r:id="rId10"/>
    <p:sldId id="25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667" autoAdjust="0"/>
  </p:normalViewPr>
  <p:slideViewPr>
    <p:cSldViewPr snapToGrid="0" snapToObjects="1">
      <p:cViewPr varScale="1">
        <p:scale>
          <a:sx n="53" d="100"/>
          <a:sy n="53" d="100"/>
        </p:scale>
        <p:origin x="-852" y="-8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1" d="100"/>
          <a:sy n="61" d="100"/>
        </p:scale>
        <p:origin x="-152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E5975A-95B5-DA4A-8DCB-0E675CF2B4A8}" type="datetimeFigureOut">
              <a:rPr lang="en-US" smtClean="0"/>
              <a:pPr/>
              <a:t>3/8/2015</a:t>
            </a:fld>
            <a:endParaRPr lang="en-US"/>
          </a:p>
        </p:txBody>
      </p:sp>
      <p:sp>
        <p:nvSpPr>
          <p:cNvPr id="4" name="Slide Image Placeholder 3"/>
          <p:cNvSpPr>
            <a:spLocks noGrp="1" noRot="1" noChangeAspect="1"/>
          </p:cNvSpPr>
          <p:nvPr>
            <p:ph type="sldImg" idx="2"/>
          </p:nvPr>
        </p:nvSpPr>
        <p:spPr>
          <a:xfrm>
            <a:off x="1710266" y="67732"/>
            <a:ext cx="3327400" cy="2495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69334" y="2641603"/>
            <a:ext cx="6636279" cy="63669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843587" y="457200"/>
            <a:ext cx="1014413" cy="457200"/>
          </a:xfrm>
          <a:prstGeom prst="rect">
            <a:avLst/>
          </a:prstGeom>
        </p:spPr>
        <p:txBody>
          <a:bodyPr vert="horz" lIns="91440" tIns="45720" rIns="91440" bIns="45720" rtlCol="0" anchor="b"/>
          <a:lstStyle>
            <a:lvl1pPr algn="r">
              <a:defRPr sz="1200"/>
            </a:lvl1pPr>
          </a:lstStyle>
          <a:p>
            <a:fld id="{5C816806-A45D-3B42-961B-CC9CF1CF89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charset="2"/>
              <a:buChar char="Ø"/>
            </a:pPr>
            <a:r>
              <a:rPr lang="en-US" sz="1800" dirty="0" smtClean="0"/>
              <a:t>First assignments in TX: teach the high school class. This was exciting, fun, sometimes comical, and sometimes a little terrifying. If you have a teen – you probably feel similarly.  It can be the GREATEST, but also very challenging.</a:t>
            </a:r>
          </a:p>
          <a:p>
            <a:endParaRPr lang="en-US" sz="1800" dirty="0" smtClean="0"/>
          </a:p>
          <a:p>
            <a:pPr>
              <a:buFont typeface="Wingdings" charset="2"/>
              <a:buChar char="Ø"/>
            </a:pPr>
            <a:endParaRPr lang="en-US" sz="1800" dirty="0" smtClean="0"/>
          </a:p>
          <a:p>
            <a:pPr>
              <a:buFont typeface="Wingdings" charset="2"/>
              <a:buNone/>
            </a:pPr>
            <a:r>
              <a:rPr lang="en-US" sz="1800" dirty="0" smtClean="0"/>
              <a:t>**There were some tensions, some</a:t>
            </a:r>
            <a:r>
              <a:rPr lang="en-US" sz="1800" baseline="0" dirty="0" smtClean="0"/>
              <a:t> difficulties, but it doesn’t have to be a heart-stomping experience. That is especially true of the teens here…</a:t>
            </a:r>
            <a:endParaRPr lang="en-US" sz="1800" dirty="0"/>
          </a:p>
        </p:txBody>
      </p:sp>
      <p:sp>
        <p:nvSpPr>
          <p:cNvPr id="4" name="Slide Number Placeholder 3"/>
          <p:cNvSpPr>
            <a:spLocks noGrp="1"/>
          </p:cNvSpPr>
          <p:nvPr>
            <p:ph type="sldNum" sz="quarter" idx="10"/>
          </p:nvPr>
        </p:nvSpPr>
        <p:spPr/>
        <p:txBody>
          <a:bodyPr/>
          <a:lstStyle/>
          <a:p>
            <a:fld id="{5C816806-A45D-3B42-961B-CC9CF1CF89A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The path of </a:t>
            </a:r>
            <a:r>
              <a:rPr lang="en-US" sz="2400" i="1" dirty="0" smtClean="0"/>
              <a:t>wisdom</a:t>
            </a:r>
            <a:r>
              <a:rPr lang="en-US" sz="2400" dirty="0" smtClean="0"/>
              <a:t> is to do something about that now before it is too late!</a:t>
            </a:r>
            <a:endParaRPr lang="en-US" sz="2400" smtClean="0"/>
          </a:p>
          <a:p>
            <a:endParaRPr lang="en-US" sz="2400" smtClean="0"/>
          </a:p>
          <a:p>
            <a:pPr lvl="1"/>
            <a:r>
              <a:rPr lang="en-US" sz="2400" dirty="0" smtClean="0"/>
              <a:t>2 </a:t>
            </a:r>
            <a:r>
              <a:rPr lang="en-US" sz="2400" dirty="0" err="1" smtClean="0"/>
              <a:t>Cor</a:t>
            </a:r>
            <a:r>
              <a:rPr lang="en-US" sz="2400" dirty="0" smtClean="0"/>
              <a:t> 6:2 “Now is the accepted time; behold, now is the day of salvation.</a:t>
            </a:r>
          </a:p>
          <a:p>
            <a:endParaRPr lang="en-US" sz="2400" dirty="0"/>
          </a:p>
        </p:txBody>
      </p:sp>
      <p:sp>
        <p:nvSpPr>
          <p:cNvPr id="4" name="Slide Number Placeholder 3"/>
          <p:cNvSpPr>
            <a:spLocks noGrp="1"/>
          </p:cNvSpPr>
          <p:nvPr>
            <p:ph type="sldNum" sz="quarter" idx="10"/>
          </p:nvPr>
        </p:nvSpPr>
        <p:spPr/>
        <p:txBody>
          <a:bodyPr/>
          <a:lstStyle/>
          <a:p>
            <a:fld id="{5C816806-A45D-3B42-961B-CC9CF1CF89AB}"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smtClean="0"/>
          </a:p>
          <a:p>
            <a:r>
              <a:rPr lang="en-US" sz="1800" dirty="0" smtClean="0"/>
              <a:t>An</a:t>
            </a:r>
            <a:r>
              <a:rPr lang="en-US" sz="1800" baseline="0" dirty="0" smtClean="0"/>
              <a:t> amazing group of young people.  Intelligent, Talented, Compassionate, - Bright Future ahead. </a:t>
            </a:r>
          </a:p>
          <a:p>
            <a:endParaRPr lang="en-US" sz="1800" baseline="0" dirty="0" smtClean="0"/>
          </a:p>
          <a:p>
            <a:r>
              <a:rPr lang="en-US" sz="1800" baseline="0" dirty="0" smtClean="0"/>
              <a:t>And there is an equally amazing group of younger pre-teens coming up behind them.</a:t>
            </a:r>
          </a:p>
          <a:p>
            <a:endParaRPr lang="en-US" sz="1800" baseline="0" dirty="0" smtClean="0"/>
          </a:p>
          <a:p>
            <a:r>
              <a:rPr lang="en-US" sz="1800" baseline="0" dirty="0" smtClean="0"/>
              <a:t>Both of these groups need the guidance of their parents and good examples in their peers to continue to excel.  We all know that the high caliber teens here aren’t the result of chance…</a:t>
            </a:r>
            <a:endParaRPr lang="en-US" sz="1800" dirty="0" smtClean="0"/>
          </a:p>
          <a:p>
            <a:r>
              <a:rPr lang="en-US" sz="1800" baseline="0" dirty="0" smtClean="0"/>
              <a:t>… a lot of love and training is being poured into the development of their character and the parents here are to be commended.</a:t>
            </a:r>
          </a:p>
          <a:p>
            <a:endParaRPr lang="en-US" sz="1800" baseline="0" dirty="0" smtClean="0"/>
          </a:p>
          <a:p>
            <a:r>
              <a:rPr lang="en-US" sz="1800" baseline="0" dirty="0" smtClean="0"/>
              <a:t>Tonight we want to look at six wisdom principles to make sure we continue to incorporate in raising children to know, love, and follow God.</a:t>
            </a:r>
            <a:endParaRPr lang="en-US" sz="1800" dirty="0"/>
          </a:p>
        </p:txBody>
      </p:sp>
      <p:sp>
        <p:nvSpPr>
          <p:cNvPr id="4" name="Slide Number Placeholder 3"/>
          <p:cNvSpPr>
            <a:spLocks noGrp="1"/>
          </p:cNvSpPr>
          <p:nvPr>
            <p:ph type="sldNum" sz="quarter" idx="10"/>
          </p:nvPr>
        </p:nvSpPr>
        <p:spPr/>
        <p:txBody>
          <a:bodyPr/>
          <a:lstStyle/>
          <a:p>
            <a:fld id="{5C816806-A45D-3B42-961B-CC9CF1CF89A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Guiding our teens requires the three traits </a:t>
            </a:r>
            <a:r>
              <a:rPr lang="en-US" sz="2000" dirty="0" err="1" smtClean="0"/>
              <a:t>Prov</a:t>
            </a:r>
            <a:r>
              <a:rPr lang="en-US" sz="2000" dirty="0" smtClean="0"/>
              <a:t> 24 says are needed to build a house well….</a:t>
            </a:r>
            <a:endParaRPr lang="en-US" sz="2000" baseline="0" dirty="0" smtClean="0"/>
          </a:p>
          <a:p>
            <a:endParaRPr lang="en-US" sz="2000" baseline="0" dirty="0" smtClean="0"/>
          </a:p>
          <a:p>
            <a:pPr>
              <a:buFont typeface="Wingdings" charset="2"/>
              <a:buChar char="Ø"/>
            </a:pPr>
            <a:r>
              <a:rPr lang="en-US" sz="2000" baseline="0" dirty="0" smtClean="0"/>
              <a:t>We want to look for Godly principles…</a:t>
            </a:r>
          </a:p>
          <a:p>
            <a:endParaRPr lang="en-US" sz="2000" baseline="0" dirty="0" smtClean="0"/>
          </a:p>
          <a:p>
            <a:pPr>
              <a:buFont typeface="Wingdings" charset="2"/>
              <a:buNone/>
            </a:pPr>
            <a:r>
              <a:rPr lang="en-US" sz="2000" baseline="0" dirty="0" smtClean="0"/>
              <a:t>BUILD with WISDOM…</a:t>
            </a:r>
          </a:p>
          <a:p>
            <a:pPr>
              <a:buFont typeface="Wingdings" charset="2"/>
              <a:buNone/>
            </a:pPr>
            <a:r>
              <a:rPr lang="en-US" sz="2000" baseline="0" dirty="0" smtClean="0"/>
              <a:t>Use Understanding to Give the HOUSE the right foundation..</a:t>
            </a:r>
          </a:p>
          <a:p>
            <a:pPr>
              <a:buFont typeface="Wingdings" charset="2"/>
              <a:buNone/>
            </a:pPr>
            <a:r>
              <a:rPr lang="en-US" sz="2000" baseline="0" dirty="0" smtClean="0"/>
              <a:t>Use Knowledge to furnish the house well…</a:t>
            </a:r>
          </a:p>
          <a:p>
            <a:pPr>
              <a:buFont typeface="Wingdings" charset="2"/>
              <a:buNone/>
            </a:pPr>
            <a:endParaRPr lang="en-US" sz="2000" baseline="0" dirty="0" smtClean="0"/>
          </a:p>
          <a:p>
            <a:pPr>
              <a:buFont typeface="Wingdings" charset="2"/>
              <a:buNone/>
            </a:pPr>
            <a:r>
              <a:rPr lang="en-US" sz="2000" baseline="0" dirty="0" smtClean="0"/>
              <a:t>*Wisdom requires: Attention to What is Going On</a:t>
            </a:r>
          </a:p>
          <a:p>
            <a:pPr>
              <a:buFont typeface="Wingdings" charset="2"/>
              <a:buNone/>
            </a:pPr>
            <a:r>
              <a:rPr lang="en-US" sz="2000" baseline="0" dirty="0" smtClean="0"/>
              <a:t>*Understanding: You observe how they feel, what they like and dislike, why they do what they do.</a:t>
            </a:r>
          </a:p>
          <a:p>
            <a:r>
              <a:rPr lang="en-US" sz="2000" baseline="0" dirty="0" smtClean="0"/>
              <a:t>*Knowledge: You can then guide them with counsel or discipline. </a:t>
            </a:r>
          </a:p>
          <a:p>
            <a:endParaRPr lang="en-US" sz="2000" baseline="0" dirty="0" smtClean="0"/>
          </a:p>
          <a:p>
            <a:r>
              <a:rPr lang="en-US" sz="2000" baseline="0" dirty="0" smtClean="0"/>
              <a:t>Each family here can “fill the rooms” with good by applying these principles.</a:t>
            </a:r>
            <a:endParaRPr lang="en-US" sz="2000" dirty="0"/>
          </a:p>
        </p:txBody>
      </p:sp>
      <p:sp>
        <p:nvSpPr>
          <p:cNvPr id="4" name="Slide Number Placeholder 3"/>
          <p:cNvSpPr>
            <a:spLocks noGrp="1"/>
          </p:cNvSpPr>
          <p:nvPr>
            <p:ph type="sldNum" sz="quarter" idx="10"/>
          </p:nvPr>
        </p:nvSpPr>
        <p:spPr/>
        <p:txBody>
          <a:bodyPr/>
          <a:lstStyle/>
          <a:p>
            <a:fld id="{5C816806-A45D-3B42-961B-CC9CF1CF89A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b="1" i="1" u="sng" dirty="0" smtClean="0"/>
              <a:t>Maturity not age determines Freedom!</a:t>
            </a:r>
            <a:r>
              <a:rPr lang="en-US" sz="1600" i="1" dirty="0" smtClean="0"/>
              <a:t>    </a:t>
            </a:r>
            <a:r>
              <a:rPr lang="en-US" sz="1600" i="0" dirty="0" smtClean="0"/>
              <a:t>POINT: TRUST must</a:t>
            </a:r>
            <a:r>
              <a:rPr lang="en-US" sz="1600" i="0" baseline="0" dirty="0" smtClean="0"/>
              <a:t> be at the core of our relationship.  Our society grants </a:t>
            </a:r>
            <a:r>
              <a:rPr lang="en-US" sz="1600" i="0" baseline="0" dirty="0" err="1" smtClean="0"/>
              <a:t>priviledges</a:t>
            </a:r>
            <a:r>
              <a:rPr lang="en-US" sz="1600" i="0" baseline="0" dirty="0" smtClean="0"/>
              <a:t> based on age – PG-13 movies, 16 drivers license, 18 to sign contracts, 24 to rent a car, etc…</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i="0"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i="0" baseline="0" dirty="0" smtClean="0"/>
              <a:t>But as a parents our job is to nurture our children towards maturity rather than just toss our kids a set of keys and wish them luck.  WE aren’t looking to see if they are “qualified” – we want to know if they are TRUSTWORTHY.  The ability to exercise the privilege DEPENDS ON RESPONSIBLE BEHAVIOR…</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i="0"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i="0" baseline="0" dirty="0" smtClean="0"/>
              <a:t>** Have you demonstrated over time the ability to handle this new activity.</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i="0"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i="0" baseline="0" dirty="0" smtClean="0"/>
              <a:t>**Good Example is a Curfew – Set the time depending on the event, the child, the season – rather than a blanket “be home by” time.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i="0"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i="0" baseline="0" dirty="0" smtClean="0"/>
              <a:t>**If someone’s work is not of high-quality, it doesn’t matter how long they’ve been doing that work.  Promotions come based on performance, not age.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i="0"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i="0" baseline="0" dirty="0" smtClean="0"/>
              <a:t>Example: High School student wants to go on a class trip to Washington DC.  You want your child to have this experience, but you if they aren’t ready and you send them – don’t be surprised when the teacher calls to report the damage they’ve done to the hotel room, or the trouble they caused at the Smithsonian.  *Wisdom says – you can’t go until you’ve proven you are ready.</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i="0"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i="0" baseline="0" dirty="0" smtClean="0"/>
              <a:t>From Curfew, to Dating, to trips, even to college – Teach your kids that they will not be given these </a:t>
            </a:r>
            <a:r>
              <a:rPr lang="en-US" sz="1600" i="0" baseline="0" dirty="0" err="1" smtClean="0"/>
              <a:t>priviledges</a:t>
            </a:r>
            <a:r>
              <a:rPr lang="en-US" sz="1600" i="0" baseline="0" dirty="0" smtClean="0"/>
              <a:t> until they demonstrate responsibility to be trusted in these things.</a:t>
            </a:r>
          </a:p>
        </p:txBody>
      </p:sp>
      <p:sp>
        <p:nvSpPr>
          <p:cNvPr id="4" name="Slide Number Placeholder 3"/>
          <p:cNvSpPr>
            <a:spLocks noGrp="1"/>
          </p:cNvSpPr>
          <p:nvPr>
            <p:ph type="sldNum" sz="quarter" idx="10"/>
          </p:nvPr>
        </p:nvSpPr>
        <p:spPr/>
        <p:txBody>
          <a:bodyPr/>
          <a:lstStyle/>
          <a:p>
            <a:fld id="{5C816806-A45D-3B42-961B-CC9CF1CF89A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When the heart of your children are not bent towards God they will push and push and push. </a:t>
            </a:r>
          </a:p>
          <a:p>
            <a:endParaRPr lang="en-US" sz="1800" dirty="0" smtClean="0"/>
          </a:p>
          <a:p>
            <a:r>
              <a:rPr lang="en-US" sz="1800" dirty="0" smtClean="0"/>
              <a:t>** Kids often PUSH to hang up posters and decorate their rooms and</a:t>
            </a:r>
            <a:r>
              <a:rPr lang="en-US" sz="1800" baseline="0" dirty="0" smtClean="0"/>
              <a:t> WISE PARENTS know that the things they are CELEBRATING in these images, their music, etc… tell us something about their heart.</a:t>
            </a:r>
          </a:p>
          <a:p>
            <a:endParaRPr lang="en-US" sz="1800" baseline="0" dirty="0" smtClean="0"/>
          </a:p>
          <a:p>
            <a:r>
              <a:rPr lang="en-US" sz="1800" baseline="0" dirty="0" smtClean="0"/>
              <a:t>It is so SAD to come into a Christians home and see a teenagers room that is celebrating bands with the WOST lyrics, games with the MOST violence, images of models with no emphasis on the beauty of the heart.. And parent say – well, it just wasn’t worth fighting over.</a:t>
            </a:r>
          </a:p>
          <a:p>
            <a:endParaRPr lang="en-US" sz="1800" baseline="0" dirty="0" smtClean="0"/>
          </a:p>
          <a:p>
            <a:r>
              <a:rPr lang="en-US" sz="1800" baseline="0" dirty="0" smtClean="0"/>
              <a:t>Same can be said of young ladies or young men pushing the limits of modesty in their clothing – and parents who put “peace” over principles.  Friends – WE CANT compromise our morals.</a:t>
            </a:r>
          </a:p>
          <a:p>
            <a:endParaRPr lang="en-US" sz="1800" baseline="0" dirty="0" smtClean="0"/>
          </a:p>
          <a:p>
            <a:r>
              <a:rPr lang="en-US" sz="1800" baseline="0" dirty="0" smtClean="0"/>
              <a:t>We need to lead their hearts back to God, not allow them to leave God one step at a time.  We have to be able to say “not in my house, not under my roof.”</a:t>
            </a:r>
          </a:p>
          <a:p>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5C816806-A45D-3B42-961B-CC9CF1CF89A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t>**I love that the kids enjoy playing with us –</a:t>
            </a:r>
            <a:r>
              <a:rPr lang="en-US" sz="2400" baseline="0" dirty="0" smtClean="0"/>
              <a:t> that has to be because of the Strength and Respect they see in us.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400"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2400" baseline="0" dirty="0" smtClean="0"/>
              <a:t>I have a super close relationship with my parents – but that’s because they were my PARENTS FIRST.  There was FEAR of disobeying them.</a:t>
            </a:r>
            <a:endParaRPr lang="en-US" sz="240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t>Be a parent, not a buddy! They don’t need another pal they need a parent! </a:t>
            </a:r>
            <a:endParaRPr lang="en-US" sz="2400" b="1" dirty="0" smtClean="0"/>
          </a:p>
          <a:p>
            <a:endParaRPr lang="en-US" dirty="0" smtClean="0"/>
          </a:p>
          <a:p>
            <a:endParaRPr lang="en-US" dirty="0" smtClean="0"/>
          </a:p>
          <a:p>
            <a:r>
              <a:rPr lang="en-US" sz="2400" dirty="0" smtClean="0"/>
              <a:t>Justice</a:t>
            </a:r>
            <a:r>
              <a:rPr lang="en-US" sz="2400" baseline="0" dirty="0" smtClean="0"/>
              <a:t> System – when there is no discipline, RESPECT for the law evaporates.  In the same way – when there are not significant consequences in our homes – respect for our authority decreases.</a:t>
            </a:r>
            <a:endParaRPr lang="en-US" sz="2400" dirty="0"/>
          </a:p>
        </p:txBody>
      </p:sp>
      <p:sp>
        <p:nvSpPr>
          <p:cNvPr id="4" name="Slide Number Placeholder 3"/>
          <p:cNvSpPr>
            <a:spLocks noGrp="1"/>
          </p:cNvSpPr>
          <p:nvPr>
            <p:ph type="sldNum" sz="quarter" idx="10"/>
          </p:nvPr>
        </p:nvSpPr>
        <p:spPr/>
        <p:txBody>
          <a:bodyPr/>
          <a:lstStyle/>
          <a:p>
            <a:fld id="{5C816806-A45D-3B42-961B-CC9CF1CF89A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68263"/>
            <a:ext cx="3327400" cy="2495550"/>
          </a:xfrm>
        </p:spPr>
      </p:sp>
      <p:sp>
        <p:nvSpPr>
          <p:cNvPr id="3" name="Notes Placeholder 2"/>
          <p:cNvSpPr>
            <a:spLocks noGrp="1"/>
          </p:cNvSpPr>
          <p:nvPr>
            <p:ph type="body" idx="1"/>
          </p:nvPr>
        </p:nvSpPr>
        <p:spPr/>
        <p:txBody>
          <a:bodyPr>
            <a:noAutofit/>
          </a:bodyPr>
          <a:lstStyle/>
          <a:p>
            <a:r>
              <a:rPr lang="en-US" sz="1800" u="sng" dirty="0" smtClean="0"/>
              <a:t>Teaching teens decision making processes.</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0" baseline="0" dirty="0" smtClean="0"/>
              <a:t>We want to encourage our kids to make their own decisions…because we certainly don’t want them just always doing what “anyone” tells them is good.  Because in their schooling, and in their workplaces, plenty of people are going to be urging them to make choices that are ungodly.  They have to be able to recognize this without us around.  </a:t>
            </a:r>
            <a:r>
              <a:rPr lang="en-US" sz="1800" dirty="0" smtClean="0"/>
              <a:t>Proverbs</a:t>
            </a:r>
            <a:r>
              <a:rPr lang="en-US" sz="1800" baseline="0" dirty="0" smtClean="0"/>
              <a:t> shows us to consider the outcome (not just the immediate prize.) Shows us to look for real value, the warning of following the wicked.</a:t>
            </a:r>
          </a:p>
          <a:p>
            <a:endParaRPr lang="en-US" sz="1800" baseline="0" dirty="0" smtClean="0"/>
          </a:p>
          <a:p>
            <a:r>
              <a:rPr lang="en-US" sz="1800" dirty="0" smtClean="0"/>
              <a:t>If we stifle questions and creative thinking we encourage rebellion. </a:t>
            </a:r>
          </a:p>
          <a:p>
            <a:r>
              <a:rPr lang="en-US" sz="1800" dirty="0" smtClean="0"/>
              <a:t>Be careful not to destroy the teach-ability of our children by answering all their questions too quickly. </a:t>
            </a:r>
          </a:p>
          <a:p>
            <a:endParaRPr lang="en-US" sz="1800" dirty="0" smtClean="0"/>
          </a:p>
          <a:p>
            <a:r>
              <a:rPr lang="en-US" sz="1800" dirty="0" smtClean="0"/>
              <a:t>We need to HEAR in a respectful manner WHAT they are actually thinking.  We can’t just lecture without hearing their starting point and helping them ARRIVE at an informed conclusion.</a:t>
            </a:r>
          </a:p>
          <a:p>
            <a:endParaRPr lang="en-US" sz="1800" dirty="0" smtClean="0"/>
          </a:p>
          <a:p>
            <a:r>
              <a:rPr lang="en-US" sz="1800" b="1" dirty="0" smtClean="0"/>
              <a:t>We want our teens to be able to make Wise choices for themselves for the rest of their lives…and so</a:t>
            </a:r>
            <a:r>
              <a:rPr lang="en-US" sz="1800" b="1" baseline="0" dirty="0" smtClean="0"/>
              <a:t> sometimes we need to take a page out of Jesus play book and begin answering their questions with questions.</a:t>
            </a:r>
          </a:p>
          <a:p>
            <a:endParaRPr lang="en-US" sz="1800" b="1" baseline="0" dirty="0" smtClean="0"/>
          </a:p>
        </p:txBody>
      </p:sp>
      <p:sp>
        <p:nvSpPr>
          <p:cNvPr id="4" name="Slide Number Placeholder 3"/>
          <p:cNvSpPr>
            <a:spLocks noGrp="1"/>
          </p:cNvSpPr>
          <p:nvPr>
            <p:ph type="sldNum" sz="quarter" idx="10"/>
          </p:nvPr>
        </p:nvSpPr>
        <p:spPr/>
        <p:txBody>
          <a:bodyPr/>
          <a:lstStyle/>
          <a:p>
            <a:fld id="{5C816806-A45D-3B42-961B-CC9CF1CF89A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You’ve made</a:t>
            </a:r>
            <a:r>
              <a:rPr lang="en-US" sz="2000" baseline="0" dirty="0" smtClean="0"/>
              <a:t> the choice to become a Christian – you are going to stand before God.</a:t>
            </a:r>
          </a:p>
          <a:p>
            <a:endParaRPr lang="en-US" sz="2000" baseline="0" dirty="0" smtClean="0"/>
          </a:p>
          <a:p>
            <a:r>
              <a:rPr lang="en-US" sz="2000" baseline="0" dirty="0" smtClean="0"/>
              <a:t>You’ve earned this money at your job – what do you believe God wants you to do with it.  How are you going to feel if it is wasted?</a:t>
            </a:r>
          </a:p>
          <a:p>
            <a:endParaRPr lang="en-US" sz="2000" baseline="0" dirty="0" smtClean="0"/>
          </a:p>
          <a:p>
            <a:r>
              <a:rPr lang="en-US" sz="2000" baseline="0" dirty="0" smtClean="0"/>
              <a:t>Kids are watching us…they are especially in tune to our attendance.  You think elders and preachers are watching – your kids are watching a LOT closer.  They see when you put school homework over Bible classes. They see when sports comes ahead of gospel meetings.   They see how important worshipping God is when you are on vacation.  Our kids SEE and we better show them that we are seeking FIRST the kingdom of God.</a:t>
            </a:r>
            <a:endParaRPr lang="en-US" sz="2000" dirty="0"/>
          </a:p>
        </p:txBody>
      </p:sp>
      <p:sp>
        <p:nvSpPr>
          <p:cNvPr id="4" name="Slide Number Placeholder 3"/>
          <p:cNvSpPr>
            <a:spLocks noGrp="1"/>
          </p:cNvSpPr>
          <p:nvPr>
            <p:ph type="sldNum" sz="quarter" idx="10"/>
          </p:nvPr>
        </p:nvSpPr>
        <p:spPr/>
        <p:txBody>
          <a:bodyPr/>
          <a:lstStyle/>
          <a:p>
            <a:fld id="{5C816806-A45D-3B42-961B-CC9CF1CF89A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t>Gary Chapman is the author of the 5 Love Languages…worthwhile read for your family.  Although not a </a:t>
            </a:r>
            <a:r>
              <a:rPr lang="en-US" sz="1800" baseline="0" dirty="0" err="1" smtClean="0"/>
              <a:t>strick</a:t>
            </a:r>
            <a:r>
              <a:rPr lang="en-US" sz="1800" baseline="0" dirty="0" smtClean="0"/>
              <a:t> sermon, the 5 expressions of love Mr. Chapman highlights are certainly all seen in scripture.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t>**God has expressed HIS LOVE in at least these 5 ways - </a:t>
            </a:r>
            <a:endParaRPr lang="en-US" sz="1800" dirty="0" smtClean="0"/>
          </a:p>
          <a:p>
            <a:endParaRPr lang="en-US" sz="1800" dirty="0" smtClean="0"/>
          </a:p>
          <a:p>
            <a:r>
              <a:rPr lang="en-US" sz="1800" dirty="0" smtClean="0"/>
              <a:t>-Words of Affirmation</a:t>
            </a:r>
          </a:p>
          <a:p>
            <a:r>
              <a:rPr lang="en-US" sz="1800" dirty="0" smtClean="0"/>
              <a:t>-Acts</a:t>
            </a:r>
            <a:r>
              <a:rPr lang="en-US" sz="1800" baseline="0" dirty="0" smtClean="0"/>
              <a:t> of Service</a:t>
            </a:r>
          </a:p>
          <a:p>
            <a:r>
              <a:rPr lang="en-US" sz="1800" baseline="0" dirty="0" smtClean="0"/>
              <a:t>-Gifts</a:t>
            </a:r>
          </a:p>
          <a:p>
            <a:r>
              <a:rPr lang="en-US" sz="1800" baseline="0" dirty="0" smtClean="0"/>
              <a:t>-Quality Time</a:t>
            </a:r>
          </a:p>
          <a:p>
            <a:r>
              <a:rPr lang="en-US" sz="1800" baseline="0" dirty="0" smtClean="0"/>
              <a:t>-Physical Touch</a:t>
            </a:r>
            <a:endParaRPr lang="en-US" sz="1800" dirty="0" smtClean="0"/>
          </a:p>
          <a:p>
            <a:endParaRPr lang="en-US" sz="1800" dirty="0" smtClean="0"/>
          </a:p>
          <a:p>
            <a:r>
              <a:rPr lang="en-US" sz="1800" dirty="0" smtClean="0"/>
              <a:t>Expressing</a:t>
            </a:r>
            <a:r>
              <a:rPr lang="en-US" sz="1800" baseline="0" dirty="0" smtClean="0"/>
              <a:t> our Love to one child in WORDS may be treasured while another child Craves QUALITY TIME to go for a walk.</a:t>
            </a:r>
          </a:p>
          <a:p>
            <a:endParaRPr lang="en-US" sz="1800" baseline="0" dirty="0" smtClean="0"/>
          </a:p>
          <a:p>
            <a:r>
              <a:rPr lang="en-US" sz="1800" baseline="0" dirty="0" smtClean="0"/>
              <a:t>Where one child feels loved when we HELP THEM with a difficult assignment (Acts of Service) and other may just want a HUG or a FIST BUMP!</a:t>
            </a:r>
          </a:p>
          <a:p>
            <a:endParaRPr lang="en-US" sz="1800" baseline="0" dirty="0" smtClean="0"/>
          </a:p>
          <a:p>
            <a:r>
              <a:rPr lang="en-US" sz="1800" baseline="0" dirty="0" smtClean="0"/>
              <a:t>At other times, a simple SURPRISE gift may be a treasured sign of Love!</a:t>
            </a:r>
          </a:p>
          <a:p>
            <a:endParaRPr lang="en-US" sz="1800" baseline="0" dirty="0" smtClean="0"/>
          </a:p>
        </p:txBody>
      </p:sp>
      <p:sp>
        <p:nvSpPr>
          <p:cNvPr id="4" name="Slide Number Placeholder 3"/>
          <p:cNvSpPr>
            <a:spLocks noGrp="1"/>
          </p:cNvSpPr>
          <p:nvPr>
            <p:ph type="sldNum" sz="quarter" idx="10"/>
          </p:nvPr>
        </p:nvSpPr>
        <p:spPr/>
        <p:txBody>
          <a:bodyPr/>
          <a:lstStyle/>
          <a:p>
            <a:fld id="{5C816806-A45D-3B42-961B-CC9CF1CF89A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3/8/2015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3/8/2015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3/8/2015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3/8/2015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Raising Godly Teens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Raising Godly Teens-Title.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Raising Godly Teens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Raising Godly Teens-Title.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91498"/>
            <a:ext cx="8229600" cy="1143000"/>
          </a:xfrm>
        </p:spPr>
        <p:txBody>
          <a:bodyPr>
            <a:normAutofit fontScale="90000"/>
          </a:bodyPr>
          <a:lstStyle/>
          <a:p>
            <a:pPr algn="ctr"/>
            <a:r>
              <a:rPr lang="en-US" b="1" dirty="0" smtClean="0"/>
              <a:t>We Are Blessed With Amazing </a:t>
            </a:r>
            <a:br>
              <a:rPr lang="en-US" b="1" dirty="0" smtClean="0"/>
            </a:br>
            <a:r>
              <a:rPr lang="en-US" b="1" dirty="0" smtClean="0"/>
              <a:t>Teens At East End</a:t>
            </a:r>
            <a:endParaRPr lang="en-US" b="1" dirty="0"/>
          </a:p>
        </p:txBody>
      </p:sp>
      <p:sp>
        <p:nvSpPr>
          <p:cNvPr id="24579" name="Rectangle 3"/>
          <p:cNvSpPr>
            <a:spLocks noGrp="1" noChangeArrowheads="1"/>
          </p:cNvSpPr>
          <p:nvPr>
            <p:ph type="body" idx="1"/>
          </p:nvPr>
        </p:nvSpPr>
        <p:spPr>
          <a:xfrm>
            <a:off x="457200" y="1998152"/>
            <a:ext cx="8382000" cy="3793048"/>
          </a:xfrm>
        </p:spPr>
        <p:txBody>
          <a:bodyPr/>
          <a:lstStyle/>
          <a:p>
            <a:pPr>
              <a:lnSpc>
                <a:spcPct val="90000"/>
              </a:lnSpc>
            </a:pPr>
            <a:r>
              <a:rPr lang="en-US" dirty="0" smtClean="0"/>
              <a:t>Great </a:t>
            </a:r>
            <a:r>
              <a:rPr lang="en-US" dirty="0"/>
              <a:t>Joy to</a:t>
            </a:r>
            <a:r>
              <a:rPr lang="en-US" dirty="0" smtClean="0"/>
              <a:t> Teach Them</a:t>
            </a:r>
          </a:p>
          <a:p>
            <a:pPr>
              <a:lnSpc>
                <a:spcPct val="90000"/>
              </a:lnSpc>
            </a:pPr>
            <a:r>
              <a:rPr lang="en-US" dirty="0" smtClean="0"/>
              <a:t>“</a:t>
            </a:r>
            <a:r>
              <a:rPr lang="en-US" dirty="0"/>
              <a:t>Let no one despise your youth, but be</a:t>
            </a:r>
            <a:r>
              <a:rPr lang="en-US" dirty="0" smtClean="0"/>
              <a:t> </a:t>
            </a:r>
            <a:br>
              <a:rPr lang="en-US" dirty="0" smtClean="0"/>
            </a:br>
            <a:r>
              <a:rPr lang="en-US" dirty="0" smtClean="0"/>
              <a:t>an </a:t>
            </a:r>
            <a:r>
              <a:rPr lang="en-US" dirty="0"/>
              <a:t>example to the believers in word, in conduct, in love, in spirit, in faith, and in moral purity.</a:t>
            </a:r>
            <a:r>
              <a:rPr lang="en-US" dirty="0" smtClean="0"/>
              <a:t>” (1 Timothy 4:12)</a:t>
            </a:r>
          </a:p>
          <a:p>
            <a:pPr>
              <a:lnSpc>
                <a:spcPct val="90000"/>
              </a:lnSpc>
              <a:buFontTx/>
              <a:buNone/>
            </a:pPr>
            <a:endParaRPr lang="en-US" dirty="0"/>
          </a:p>
          <a:p>
            <a:pPr>
              <a:lnSpc>
                <a:spcPct val="90000"/>
              </a:lnSpc>
            </a:pPr>
            <a:endParaRPr lang="en-US" dirty="0"/>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Helping Teens Build On The Rock</a:t>
            </a:r>
            <a:endParaRPr lang="en-US" dirty="0"/>
          </a:p>
        </p:txBody>
      </p:sp>
      <p:sp>
        <p:nvSpPr>
          <p:cNvPr id="9219" name="Rectangle 3"/>
          <p:cNvSpPr>
            <a:spLocks noGrp="1" noChangeArrowheads="1"/>
          </p:cNvSpPr>
          <p:nvPr>
            <p:ph type="body" idx="1"/>
          </p:nvPr>
        </p:nvSpPr>
        <p:spPr>
          <a:xfrm>
            <a:off x="457200" y="1524000"/>
            <a:ext cx="8382000" cy="4114800"/>
          </a:xfrm>
        </p:spPr>
        <p:txBody>
          <a:bodyPr/>
          <a:lstStyle/>
          <a:p>
            <a:r>
              <a:rPr lang="en-US" sz="3600" b="1" dirty="0" smtClean="0"/>
              <a:t>Key Text: </a:t>
            </a:r>
            <a:r>
              <a:rPr lang="en-US" sz="3600" dirty="0" smtClean="0"/>
              <a:t>Proverbs 24:3-4</a:t>
            </a:r>
          </a:p>
          <a:p>
            <a:r>
              <a:rPr lang="en-US" sz="3600" dirty="0" smtClean="0"/>
              <a:t>By </a:t>
            </a:r>
            <a:r>
              <a:rPr lang="en-US" sz="3600" b="1" dirty="0"/>
              <a:t>wisdom</a:t>
            </a:r>
            <a:r>
              <a:rPr lang="en-US" sz="3600" dirty="0"/>
              <a:t> a house is built,</a:t>
            </a:r>
          </a:p>
          <a:p>
            <a:r>
              <a:rPr lang="en-US" sz="3600" dirty="0"/>
              <a:t>And by </a:t>
            </a:r>
            <a:r>
              <a:rPr lang="en-US" sz="3600" b="1" dirty="0"/>
              <a:t>understanding</a:t>
            </a:r>
            <a:r>
              <a:rPr lang="en-US" sz="3600" dirty="0"/>
              <a:t> it is </a:t>
            </a:r>
            <a:r>
              <a:rPr lang="en-US" sz="3600" i="1" dirty="0"/>
              <a:t>established</a:t>
            </a:r>
            <a:r>
              <a:rPr lang="en-US" sz="3600" dirty="0"/>
              <a:t>; </a:t>
            </a:r>
          </a:p>
          <a:p>
            <a:r>
              <a:rPr lang="en-US" sz="3600" dirty="0"/>
              <a:t>And by </a:t>
            </a:r>
            <a:r>
              <a:rPr lang="en-US" sz="3600" b="1" dirty="0"/>
              <a:t>knowledge</a:t>
            </a:r>
            <a:r>
              <a:rPr lang="en-US" sz="3600" dirty="0"/>
              <a:t> the rooms are filled With all </a:t>
            </a:r>
            <a:r>
              <a:rPr lang="en-US" sz="3600" i="1" dirty="0"/>
              <a:t>precious</a:t>
            </a:r>
            <a:r>
              <a:rPr lang="en-US" sz="3600" dirty="0"/>
              <a:t> and </a:t>
            </a:r>
            <a:r>
              <a:rPr lang="en-US" sz="3600" i="1" dirty="0"/>
              <a:t>pleasant</a:t>
            </a:r>
            <a:r>
              <a:rPr lang="en-US" sz="3600" dirty="0"/>
              <a:t> riches. </a:t>
            </a:r>
          </a:p>
          <a:p>
            <a:pPr>
              <a:buFontTx/>
              <a:buNone/>
            </a:pPr>
            <a:endParaRPr lang="en-US" sz="3600" dirty="0"/>
          </a:p>
          <a:p>
            <a:endParaRPr lang="en-US" sz="3600" dirty="0"/>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33677" y="381000"/>
            <a:ext cx="8481723" cy="1143000"/>
          </a:xfrm>
        </p:spPr>
        <p:txBody>
          <a:bodyPr/>
          <a:lstStyle/>
          <a:p>
            <a:r>
              <a:rPr lang="en-US" b="1" dirty="0"/>
              <a:t>WISDOM PRINCIPLE #1:</a:t>
            </a:r>
          </a:p>
        </p:txBody>
      </p:sp>
      <p:sp>
        <p:nvSpPr>
          <p:cNvPr id="14339" name="Rectangle 3"/>
          <p:cNvSpPr>
            <a:spLocks noGrp="1" noChangeArrowheads="1"/>
          </p:cNvSpPr>
          <p:nvPr>
            <p:ph type="body" idx="1"/>
          </p:nvPr>
        </p:nvSpPr>
        <p:spPr>
          <a:xfrm>
            <a:off x="418196" y="1600200"/>
            <a:ext cx="8462508" cy="4876800"/>
          </a:xfrm>
        </p:spPr>
        <p:txBody>
          <a:bodyPr/>
          <a:lstStyle/>
          <a:p>
            <a:r>
              <a:rPr lang="en-US" b="1" dirty="0"/>
              <a:t>Wisdom focuses on </a:t>
            </a:r>
            <a:r>
              <a:rPr lang="en-US" b="1" i="1" dirty="0"/>
              <a:t>maturity</a:t>
            </a:r>
            <a:r>
              <a:rPr lang="en-US" b="1" dirty="0"/>
              <a:t> not age in regard to </a:t>
            </a:r>
            <a:r>
              <a:rPr lang="en-US" b="1" i="1" dirty="0"/>
              <a:t>privilege</a:t>
            </a:r>
            <a:r>
              <a:rPr lang="en-US" i="1" dirty="0"/>
              <a:t>. </a:t>
            </a:r>
            <a:endParaRPr lang="en-US" i="1" dirty="0" smtClean="0"/>
          </a:p>
          <a:p>
            <a:pPr lvl="1"/>
            <a:r>
              <a:rPr lang="en-US" i="1" dirty="0" err="1" smtClean="0"/>
              <a:t>Prov</a:t>
            </a:r>
            <a:r>
              <a:rPr lang="en-US" i="1" dirty="0" smtClean="0"/>
              <a:t> </a:t>
            </a:r>
            <a:r>
              <a:rPr lang="en-US" i="1" dirty="0"/>
              <a:t>18:9  “One who is </a:t>
            </a:r>
            <a:r>
              <a:rPr lang="en-US" b="1" i="1" dirty="0"/>
              <a:t>slack in his work</a:t>
            </a:r>
            <a:r>
              <a:rPr lang="en-US" i="1" dirty="0"/>
              <a:t> is brother one who destroys.”</a:t>
            </a:r>
          </a:p>
          <a:p>
            <a:pPr lvl="1"/>
            <a:r>
              <a:rPr lang="en-US" i="1" dirty="0" err="1"/>
              <a:t>Prov</a:t>
            </a:r>
            <a:r>
              <a:rPr lang="en-US" i="1" dirty="0"/>
              <a:t> 20:21 “An </a:t>
            </a:r>
            <a:r>
              <a:rPr lang="en-US" b="1" i="1" dirty="0"/>
              <a:t>inheritance quickly gained</a:t>
            </a:r>
            <a:r>
              <a:rPr lang="en-US" i="1" dirty="0"/>
              <a:t> at the beginning will </a:t>
            </a:r>
            <a:r>
              <a:rPr lang="en-US" b="1" i="1" dirty="0"/>
              <a:t>not be blessed in the end</a:t>
            </a:r>
            <a:r>
              <a:rPr lang="en-US" i="1" dirty="0"/>
              <a:t>.</a:t>
            </a:r>
            <a:r>
              <a:rPr lang="en-US" i="1" dirty="0" smtClean="0"/>
              <a:t>”</a:t>
            </a:r>
            <a:endParaRPr lang="en-US" i="1" dirty="0"/>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08411" y="304800"/>
            <a:ext cx="8406989" cy="1143000"/>
          </a:xfrm>
        </p:spPr>
        <p:txBody>
          <a:bodyPr/>
          <a:lstStyle/>
          <a:p>
            <a:r>
              <a:rPr lang="en-US" b="1" dirty="0"/>
              <a:t>Wisdom Principle #2</a:t>
            </a:r>
          </a:p>
        </p:txBody>
      </p:sp>
      <p:sp>
        <p:nvSpPr>
          <p:cNvPr id="27651" name="Rectangle 3"/>
          <p:cNvSpPr>
            <a:spLocks noGrp="1" noChangeArrowheads="1"/>
          </p:cNvSpPr>
          <p:nvPr>
            <p:ph type="body" idx="1"/>
          </p:nvPr>
        </p:nvSpPr>
        <p:spPr>
          <a:xfrm>
            <a:off x="508411" y="1371600"/>
            <a:ext cx="8341317" cy="4876800"/>
          </a:xfrm>
        </p:spPr>
        <p:txBody>
          <a:bodyPr/>
          <a:lstStyle/>
          <a:p>
            <a:pPr>
              <a:lnSpc>
                <a:spcPct val="90000"/>
              </a:lnSpc>
            </a:pPr>
            <a:r>
              <a:rPr lang="en-US" b="1" dirty="0"/>
              <a:t>Wisdom </a:t>
            </a:r>
            <a:r>
              <a:rPr lang="en-US" b="1" i="1" dirty="0"/>
              <a:t>understands</a:t>
            </a:r>
            <a:r>
              <a:rPr lang="en-US" b="1" dirty="0"/>
              <a:t> that </a:t>
            </a:r>
            <a:r>
              <a:rPr lang="en-US" b="1" i="1" dirty="0"/>
              <a:t>peace</a:t>
            </a:r>
            <a:r>
              <a:rPr lang="en-US" b="1" dirty="0"/>
              <a:t> is not always worth the price.</a:t>
            </a:r>
          </a:p>
          <a:p>
            <a:pPr lvl="1">
              <a:lnSpc>
                <a:spcPct val="90000"/>
              </a:lnSpc>
            </a:pPr>
            <a:r>
              <a:rPr lang="en-US" dirty="0" err="1"/>
              <a:t>Jer</a:t>
            </a:r>
            <a:r>
              <a:rPr lang="en-US" dirty="0"/>
              <a:t> 8:11:15  You say, “Peace, peace,” when </a:t>
            </a:r>
            <a:r>
              <a:rPr lang="en-US" i="1" dirty="0"/>
              <a:t>there is no peace</a:t>
            </a:r>
            <a:r>
              <a:rPr lang="en-US" dirty="0"/>
              <a:t>. 15 We looked for peace, but no good came; and for a time of health, but behold there was trouble!</a:t>
            </a:r>
          </a:p>
          <a:p>
            <a:pPr lvl="1">
              <a:lnSpc>
                <a:spcPct val="90000"/>
              </a:lnSpc>
            </a:pPr>
            <a:r>
              <a:rPr lang="en-US" dirty="0"/>
              <a:t>When you </a:t>
            </a:r>
            <a:r>
              <a:rPr lang="en-US" i="1" u="sng" dirty="0"/>
              <a:t>compromise your principles</a:t>
            </a:r>
            <a:r>
              <a:rPr lang="en-US" u="sng" dirty="0"/>
              <a:t> to make for peace</a:t>
            </a:r>
            <a:r>
              <a:rPr lang="en-US" dirty="0"/>
              <a:t> you lose every time. </a:t>
            </a:r>
            <a:endParaRPr lang="en-US" dirty="0" smtClean="0"/>
          </a:p>
          <a:p>
            <a:pPr lvl="1">
              <a:lnSpc>
                <a:spcPct val="90000"/>
              </a:lnSpc>
            </a:pPr>
            <a:endParaRPr lang="en-US" dirty="0"/>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11224" y="381000"/>
            <a:ext cx="8715944" cy="1143000"/>
          </a:xfrm>
        </p:spPr>
        <p:txBody>
          <a:bodyPr/>
          <a:lstStyle/>
          <a:p>
            <a:r>
              <a:rPr lang="en-US" b="1" dirty="0"/>
              <a:t>Wisdom Principle #3</a:t>
            </a:r>
          </a:p>
        </p:txBody>
      </p:sp>
      <p:sp>
        <p:nvSpPr>
          <p:cNvPr id="28675" name="Rectangle 3"/>
          <p:cNvSpPr>
            <a:spLocks noGrp="1" noChangeArrowheads="1"/>
          </p:cNvSpPr>
          <p:nvPr>
            <p:ph type="body" idx="1"/>
          </p:nvPr>
        </p:nvSpPr>
        <p:spPr>
          <a:xfrm>
            <a:off x="185856" y="1507260"/>
            <a:ext cx="8865216" cy="5257800"/>
          </a:xfrm>
        </p:spPr>
        <p:txBody>
          <a:bodyPr/>
          <a:lstStyle/>
          <a:p>
            <a:r>
              <a:rPr lang="en-US" sz="2800" b="1" i="1" dirty="0"/>
              <a:t>Respect</a:t>
            </a:r>
            <a:r>
              <a:rPr lang="en-US" sz="2800" b="1" dirty="0"/>
              <a:t> is developed through </a:t>
            </a:r>
            <a:r>
              <a:rPr lang="en-US" sz="2800" b="1" i="1" dirty="0" smtClean="0"/>
              <a:t>discipline</a:t>
            </a:r>
            <a:r>
              <a:rPr lang="en-US" sz="2800" b="1" dirty="0" smtClean="0"/>
              <a:t> </a:t>
            </a:r>
            <a:r>
              <a:rPr lang="en-US" sz="2800" b="1" dirty="0"/>
              <a:t>– not </a:t>
            </a:r>
            <a:r>
              <a:rPr lang="en-US" sz="2800" b="1" i="1" dirty="0"/>
              <a:t>leniency.</a:t>
            </a:r>
          </a:p>
          <a:p>
            <a:pPr lvl="1"/>
            <a:r>
              <a:rPr lang="en-US" sz="2400" i="1" dirty="0"/>
              <a:t>1 Tim 4:7 </a:t>
            </a:r>
            <a:r>
              <a:rPr lang="en-US" sz="2400" b="1" i="1" dirty="0"/>
              <a:t>Discipline</a:t>
            </a:r>
            <a:r>
              <a:rPr lang="en-US" sz="2400" i="1" dirty="0"/>
              <a:t> yourself for the purpose of godliness;</a:t>
            </a:r>
          </a:p>
          <a:p>
            <a:pPr lvl="1"/>
            <a:r>
              <a:rPr lang="en-US" sz="2400" i="1" dirty="0"/>
              <a:t>2 Tim 1:7 For God has not given us a spirit of timidity, but of power and love and </a:t>
            </a:r>
            <a:r>
              <a:rPr lang="en-US" sz="2400" b="1" i="1" dirty="0"/>
              <a:t>discipline .</a:t>
            </a:r>
            <a:r>
              <a:rPr lang="en-US" sz="2400" i="1" dirty="0"/>
              <a:t> </a:t>
            </a:r>
            <a:endParaRPr lang="en-US" sz="2400" i="1" dirty="0" smtClean="0"/>
          </a:p>
          <a:p>
            <a:r>
              <a:rPr lang="en-US" sz="2800" b="1" dirty="0" smtClean="0"/>
              <a:t>Consider </a:t>
            </a:r>
            <a:r>
              <a:rPr lang="en-US" sz="2800" b="1" dirty="0"/>
              <a:t>our Criminal Justice System.</a:t>
            </a:r>
          </a:p>
          <a:p>
            <a:pPr lvl="1"/>
            <a:r>
              <a:rPr lang="en-US" sz="2400" i="1" dirty="0"/>
              <a:t>Eccl 8:11 Because the sentence against an evil deed is not executed quickly, therefore the hearts of the sons of men among them are given fully to do evil. </a:t>
            </a:r>
          </a:p>
          <a:p>
            <a:pPr lvl="1">
              <a:buFontTx/>
              <a:buNone/>
            </a:pPr>
            <a:endParaRPr lang="en-US" sz="2400" i="1" dirty="0"/>
          </a:p>
          <a:p>
            <a:pPr lvl="1"/>
            <a:endParaRPr lang="en-US" sz="2400" i="1" dirty="0"/>
          </a:p>
          <a:p>
            <a:pPr>
              <a:buFontTx/>
              <a:buNone/>
            </a:pPr>
            <a:endParaRPr lang="en-US" sz="2800" i="1" dirty="0"/>
          </a:p>
          <a:p>
            <a:endParaRPr lang="en-US" sz="2800" i="1" dirty="0"/>
          </a:p>
          <a:p>
            <a:endParaRPr lang="en-US" sz="2800" dirty="0"/>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b="1" dirty="0"/>
              <a:t>Wisdom Principle #4</a:t>
            </a:r>
          </a:p>
        </p:txBody>
      </p:sp>
      <p:sp>
        <p:nvSpPr>
          <p:cNvPr id="32771" name="Rectangle 3"/>
          <p:cNvSpPr>
            <a:spLocks noGrp="1" noChangeArrowheads="1"/>
          </p:cNvSpPr>
          <p:nvPr>
            <p:ph type="body" idx="1"/>
          </p:nvPr>
        </p:nvSpPr>
        <p:spPr>
          <a:xfrm>
            <a:off x="501396" y="1417638"/>
            <a:ext cx="8317356" cy="4678362"/>
          </a:xfrm>
        </p:spPr>
        <p:txBody>
          <a:bodyPr/>
          <a:lstStyle/>
          <a:p>
            <a:r>
              <a:rPr lang="en-US" b="1" dirty="0"/>
              <a:t>Wisdom focuses on </a:t>
            </a:r>
            <a:r>
              <a:rPr lang="en-US" b="1" i="1" dirty="0"/>
              <a:t>discernment </a:t>
            </a:r>
            <a:r>
              <a:rPr lang="en-US" b="1" dirty="0"/>
              <a:t>and not handing down decisions.</a:t>
            </a:r>
          </a:p>
          <a:p>
            <a:pPr lvl="1"/>
            <a:r>
              <a:rPr lang="en-US" b="1" dirty="0" err="1"/>
              <a:t>Prov</a:t>
            </a:r>
            <a:r>
              <a:rPr lang="en-US" b="1" dirty="0"/>
              <a:t> 4:5-7   </a:t>
            </a:r>
            <a:r>
              <a:rPr lang="en-US" dirty="0"/>
              <a:t>Acquire wisdom! Acquire understanding! 6 "Do not forsake her, and she will guard you; Love her, and she will watch over you.  7 " The beginning of wisdom is to acquire insight, And with all your acquiring, </a:t>
            </a:r>
            <a:r>
              <a:rPr lang="en-US" dirty="0" smtClean="0"/>
              <a:t>get </a:t>
            </a:r>
            <a:r>
              <a:rPr lang="en-US" u="sng" dirty="0"/>
              <a:t>understanding and discernment</a:t>
            </a:r>
            <a:r>
              <a:rPr lang="en-US" dirty="0"/>
              <a:t>.” </a:t>
            </a:r>
          </a:p>
          <a:p>
            <a:pPr lvl="1"/>
            <a:endParaRPr lang="en-US" b="1" dirty="0"/>
          </a:p>
          <a:p>
            <a:pPr lvl="1">
              <a:buFontTx/>
              <a:buNone/>
            </a:pPr>
            <a:endParaRPr lang="en-US" b="1" dirty="0"/>
          </a:p>
          <a:p>
            <a:pPr lvl="1"/>
            <a:endParaRPr lang="en-US" b="1" dirty="0"/>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b="1" dirty="0"/>
              <a:t>Wisdom Principle #5</a:t>
            </a:r>
          </a:p>
        </p:txBody>
      </p:sp>
      <p:sp>
        <p:nvSpPr>
          <p:cNvPr id="30723" name="Rectangle 3"/>
          <p:cNvSpPr>
            <a:spLocks noGrp="1" noChangeArrowheads="1"/>
          </p:cNvSpPr>
          <p:nvPr>
            <p:ph type="body" idx="1"/>
          </p:nvPr>
        </p:nvSpPr>
        <p:spPr>
          <a:xfrm>
            <a:off x="457200" y="1372542"/>
            <a:ext cx="8229600" cy="4525963"/>
          </a:xfrm>
        </p:spPr>
        <p:txBody>
          <a:bodyPr/>
          <a:lstStyle/>
          <a:p>
            <a:r>
              <a:rPr lang="en-US" b="1" dirty="0"/>
              <a:t>Wisdom focuses on a child’s personal </a:t>
            </a:r>
            <a:r>
              <a:rPr lang="en-US" b="1" i="1" dirty="0"/>
              <a:t>accountability</a:t>
            </a:r>
            <a:r>
              <a:rPr lang="en-US" b="1" dirty="0"/>
              <a:t> to God.</a:t>
            </a:r>
          </a:p>
          <a:p>
            <a:pPr lvl="1"/>
            <a:r>
              <a:rPr lang="en-US" dirty="0" smtClean="0"/>
              <a:t>Rom. </a:t>
            </a:r>
            <a:r>
              <a:rPr lang="en-US" dirty="0"/>
              <a:t>14:12  “So then </a:t>
            </a:r>
            <a:r>
              <a:rPr lang="en-US" i="1" dirty="0"/>
              <a:t>each of us</a:t>
            </a:r>
            <a:r>
              <a:rPr lang="en-US" dirty="0"/>
              <a:t> shall give an account of himself to God.” </a:t>
            </a:r>
          </a:p>
          <a:p>
            <a:pPr lvl="1"/>
            <a:r>
              <a:rPr lang="en-US" dirty="0"/>
              <a:t>As soon as they become a Christian, challenge them! </a:t>
            </a:r>
          </a:p>
          <a:p>
            <a:pPr lvl="1"/>
            <a:r>
              <a:rPr lang="en-US" dirty="0"/>
              <a:t>Do you know how your child measures your personal commitment to God? </a:t>
            </a:r>
          </a:p>
          <a:p>
            <a:endParaRPr lang="en-US" dirty="0"/>
          </a:p>
          <a:p>
            <a:endParaRPr lang="en-US" dirty="0"/>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b="1" dirty="0"/>
              <a:t>Wisdom Principle #6</a:t>
            </a:r>
          </a:p>
        </p:txBody>
      </p:sp>
      <p:sp>
        <p:nvSpPr>
          <p:cNvPr id="31747" name="Rectangle 3"/>
          <p:cNvSpPr>
            <a:spLocks noGrp="1" noChangeArrowheads="1"/>
          </p:cNvSpPr>
          <p:nvPr>
            <p:ph type="body" idx="1"/>
          </p:nvPr>
        </p:nvSpPr>
        <p:spPr/>
        <p:txBody>
          <a:bodyPr/>
          <a:lstStyle/>
          <a:p>
            <a:r>
              <a:rPr lang="en-US" b="1" dirty="0"/>
              <a:t>Wisdom understands that different people are </a:t>
            </a:r>
            <a:r>
              <a:rPr lang="en-US" b="1" i="1" dirty="0"/>
              <a:t>loved </a:t>
            </a:r>
            <a:r>
              <a:rPr lang="en-US" b="1" dirty="0"/>
              <a:t>in </a:t>
            </a:r>
            <a:r>
              <a:rPr lang="en-US" b="1" i="1" dirty="0"/>
              <a:t>different</a:t>
            </a:r>
            <a:r>
              <a:rPr lang="en-US" b="1" dirty="0"/>
              <a:t> ways.</a:t>
            </a:r>
          </a:p>
          <a:p>
            <a:pPr lvl="1"/>
            <a:r>
              <a:rPr lang="en-US" dirty="0"/>
              <a:t>The Golden Rule --- Matt 7:12</a:t>
            </a:r>
          </a:p>
          <a:p>
            <a:pPr lvl="1"/>
            <a:r>
              <a:rPr lang="en-US" dirty="0"/>
              <a:t>Do you know your teens </a:t>
            </a:r>
            <a:r>
              <a:rPr lang="en-US" i="1" dirty="0"/>
              <a:t>Love Language</a:t>
            </a:r>
            <a:r>
              <a:rPr lang="en-US" dirty="0"/>
              <a:t>? </a:t>
            </a:r>
          </a:p>
        </p:txBody>
      </p:sp>
    </p:spTree>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113</TotalTime>
  <Words>1826</Words>
  <Application>Microsoft Office PowerPoint</Application>
  <PresentationFormat>On-screen Show (4:3)</PresentationFormat>
  <Paragraphs>137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Theme</vt:lpstr>
      <vt:lpstr>Raising Godly Teens</vt:lpstr>
      <vt:lpstr>We Are Blessed With Amazing  Teens At East End</vt:lpstr>
      <vt:lpstr>Helping Teens Build On The Rock</vt:lpstr>
      <vt:lpstr>WISDOM PRINCIPLE #1:</vt:lpstr>
      <vt:lpstr>Wisdom Principle #2</vt:lpstr>
      <vt:lpstr>Wisdom Principle #3</vt:lpstr>
      <vt:lpstr>Wisdom Principle #4</vt:lpstr>
      <vt:lpstr>Wisdom Principle #5</vt:lpstr>
      <vt:lpstr>Wisdom Principle #6</vt:lpstr>
      <vt:lpstr>Raising Godly Teens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Raising Godly Teens</dc:title>
  <dc:creator>Phillip Shumake</dc:creator>
  <cp:lastModifiedBy>East End</cp:lastModifiedBy>
  <cp:revision>40</cp:revision>
  <dcterms:created xsi:type="dcterms:W3CDTF">2015-03-08T19:21:45Z</dcterms:created>
  <dcterms:modified xsi:type="dcterms:W3CDTF">2015-03-08T21:38:02Z</dcterms:modified>
</cp:coreProperties>
</file>