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0"/>
  </p:notesMasterIdLst>
  <p:sldIdLst>
    <p:sldId id="256" r:id="rId2"/>
    <p:sldId id="261" r:id="rId3"/>
    <p:sldId id="263" r:id="rId4"/>
    <p:sldId id="265" r:id="rId5"/>
    <p:sldId id="257" r:id="rId6"/>
    <p:sldId id="266" r:id="rId7"/>
    <p:sldId id="268" r:id="rId8"/>
    <p:sldId id="25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21854" autoAdjust="0"/>
    <p:restoredTop sz="61458" autoAdjust="0"/>
  </p:normalViewPr>
  <p:slideViewPr>
    <p:cSldViewPr snapToGrid="0" snapToObjects="1">
      <p:cViewPr varScale="1">
        <p:scale>
          <a:sx n="61" d="100"/>
          <a:sy n="61" d="100"/>
        </p:scale>
        <p:origin x="-1664"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6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309501-9A34-2142-82A7-B6B09E58325C}" type="datetimeFigureOut">
              <a:rPr lang="en-US" smtClean="0"/>
              <a:pPr/>
              <a:t>3/14/15</a:t>
            </a:fld>
            <a:endParaRPr lang="en-US"/>
          </a:p>
        </p:txBody>
      </p:sp>
      <p:sp>
        <p:nvSpPr>
          <p:cNvPr id="4" name="Slide Image Placeholder 3"/>
          <p:cNvSpPr>
            <a:spLocks noGrp="1" noRot="1" noChangeAspect="1"/>
          </p:cNvSpPr>
          <p:nvPr>
            <p:ph type="sldImg" idx="2"/>
          </p:nvPr>
        </p:nvSpPr>
        <p:spPr>
          <a:xfrm>
            <a:off x="1489395" y="0"/>
            <a:ext cx="3871629" cy="290372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8455" y="3067933"/>
            <a:ext cx="6641977" cy="592762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972954" y="457200"/>
            <a:ext cx="885046" cy="457200"/>
          </a:xfrm>
          <a:prstGeom prst="rect">
            <a:avLst/>
          </a:prstGeom>
        </p:spPr>
        <p:txBody>
          <a:bodyPr vert="horz" lIns="91440" tIns="45720" rIns="91440" bIns="45720" rtlCol="0" anchor="b"/>
          <a:lstStyle>
            <a:lvl1pPr algn="r">
              <a:defRPr sz="1200"/>
            </a:lvl1pPr>
          </a:lstStyle>
          <a:p>
            <a:fld id="{5E7B719C-EA7C-FF42-9B5E-258C8EC799A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In about 1 month, on April 28</a:t>
            </a:r>
            <a:r>
              <a:rPr lang="en-US" sz="1800" baseline="30000" dirty="0" smtClean="0"/>
              <a:t>th</a:t>
            </a:r>
            <a:r>
              <a:rPr lang="en-US" sz="1800" dirty="0" smtClean="0"/>
              <a:t> the Supreme Court of the United States will hear arguments for 2.5 hours regarding same sex marriage in America.  Then sometime around July they will likely announce their ruling.</a:t>
            </a:r>
          </a:p>
          <a:p>
            <a:endParaRPr lang="en-US" sz="1800" dirty="0" smtClean="0"/>
          </a:p>
          <a:p>
            <a:r>
              <a:rPr lang="en-US" sz="1800" dirty="0" smtClean="0"/>
              <a:t>Given the legal support this court has so far granted, we are probably going to be entering new territory as Christians standing for God’s plan for marriage. </a:t>
            </a:r>
          </a:p>
          <a:p>
            <a:endParaRPr lang="en-US" sz="1800" dirty="0" smtClean="0"/>
          </a:p>
          <a:p>
            <a:r>
              <a:rPr lang="en-US" sz="1800" dirty="0" smtClean="0"/>
              <a:t>So today, I want to take you back to the Bible for a detailed look at marriage, and we will do it by looking at Bible answers for common questions that are being discussed among Christians today.</a:t>
            </a:r>
          </a:p>
        </p:txBody>
      </p:sp>
      <p:sp>
        <p:nvSpPr>
          <p:cNvPr id="4" name="Slide Number Placeholder 3"/>
          <p:cNvSpPr>
            <a:spLocks noGrp="1"/>
          </p:cNvSpPr>
          <p:nvPr>
            <p:ph type="sldNum" sz="quarter" idx="10"/>
          </p:nvPr>
        </p:nvSpPr>
        <p:spPr/>
        <p:txBody>
          <a:bodyPr/>
          <a:lstStyle/>
          <a:p>
            <a:fld id="{5E7B719C-EA7C-FF42-9B5E-258C8EC799AF}"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Matthew 5:3-9</a:t>
            </a:r>
          </a:p>
          <a:p>
            <a:endParaRPr lang="en-US" dirty="0" smtClean="0"/>
          </a:p>
          <a:p>
            <a:endParaRPr lang="en-US" dirty="0" smtClean="0"/>
          </a:p>
          <a:p>
            <a:r>
              <a:rPr lang="en-US" dirty="0" smtClean="0"/>
              <a:t>John </a:t>
            </a:r>
            <a:r>
              <a:rPr lang="en-US" dirty="0" smtClean="0"/>
              <a:t>4:16-18…Notice what</a:t>
            </a:r>
            <a:r>
              <a:rPr lang="en-US" baseline="0" dirty="0" smtClean="0"/>
              <a:t> we learn from Jesus conversation. It is possible to live with someone, and not be married to them.  It is possible to be married multiple times (legitimately or illegitimately.)</a:t>
            </a:r>
          </a:p>
          <a:p>
            <a:endParaRPr lang="en-US" baseline="0" dirty="0" smtClean="0"/>
          </a:p>
          <a:p>
            <a:r>
              <a:rPr lang="en-US" baseline="0" dirty="0" smtClean="0"/>
              <a:t>Matt 1:24-25 – Are you married simply because you have sex. No. Sex is a blessing God has created for within marriage – but </a:t>
            </a:r>
            <a:r>
              <a:rPr lang="en-US" baseline="0" dirty="0" err="1" smtClean="0"/>
              <a:t>Jospeh</a:t>
            </a:r>
            <a:r>
              <a:rPr lang="en-US" baseline="0" dirty="0" smtClean="0"/>
              <a:t> took Mary as his wife, even though he postponed this aspect of their marriage.</a:t>
            </a:r>
          </a:p>
          <a:p>
            <a:endParaRPr lang="en-US" baseline="0" dirty="0" smtClean="0"/>
          </a:p>
          <a:p>
            <a:r>
              <a:rPr lang="en-US" baseline="0" dirty="0" smtClean="0"/>
              <a:t>Covenant: This is exclusive. </a:t>
            </a:r>
          </a:p>
          <a:p>
            <a:endParaRPr lang="en-US" baseline="0" dirty="0" smtClean="0"/>
          </a:p>
          <a:p>
            <a:r>
              <a:rPr lang="en-US" baseline="0" dirty="0" smtClean="0"/>
              <a:t>Entered:  Doesn’t begin at some random moment…begins with a wedding. Jesus attended a wedding. Jesus spoke of weddings in his teachings.  (likewise this covenant is ended only by legal divorce or death.)</a:t>
            </a:r>
          </a:p>
          <a:p>
            <a:endParaRPr lang="en-US" baseline="0" dirty="0" smtClean="0"/>
          </a:p>
          <a:p>
            <a:r>
              <a:rPr lang="en-US" baseline="0" dirty="0" smtClean="0"/>
              <a:t>By “United Together” we are describing the action of separating from their parents and forming a new family. They are united physically as the two become one flesh. They are united as they form a new family.  They are united together as they form a new household where under normal circumstances they live together.</a:t>
            </a:r>
          </a:p>
          <a:p>
            <a:endParaRPr lang="en-US" baseline="0" dirty="0" smtClean="0"/>
          </a:p>
          <a:p>
            <a:r>
              <a:rPr lang="en-US" baseline="0" dirty="0" smtClean="0"/>
              <a:t>“ modern definitions: “as partners in a relationship”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E7B719C-EA7C-FF42-9B5E-258C8EC799AF}"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Now,</a:t>
            </a:r>
            <a:r>
              <a:rPr lang="en-US" sz="2000" baseline="0" dirty="0" smtClean="0"/>
              <a:t> we know what God has created marriage to be: so of course, Satan is going to try to attack it on every point.</a:t>
            </a:r>
            <a:endParaRPr lang="en-US" sz="2000" baseline="0" dirty="0" smtClean="0"/>
          </a:p>
          <a:p>
            <a:endParaRPr lang="en-US" sz="2000" baseline="0" dirty="0" smtClean="0"/>
          </a:p>
          <a:p>
            <a:endParaRPr lang="en-US" sz="2000" baseline="0" dirty="0" smtClean="0"/>
          </a:p>
          <a:p>
            <a:r>
              <a:rPr lang="en-US" sz="2000" dirty="0" smtClean="0"/>
              <a:t>A Marriage Is Sinful When It Violates God’s Commands Regarding Marriage.</a:t>
            </a:r>
            <a:endParaRPr lang="en-US" sz="2000" dirty="0" smtClean="0"/>
          </a:p>
          <a:p>
            <a:endParaRPr lang="en-US" sz="2000" dirty="0" smtClean="0"/>
          </a:p>
          <a:p>
            <a:r>
              <a:rPr lang="en-US" sz="2000" dirty="0" smtClean="0"/>
              <a:t>A </a:t>
            </a:r>
            <a:r>
              <a:rPr lang="en-US" sz="2000" dirty="0" smtClean="0"/>
              <a:t>Marriage Is Legally Recognized When It Meets The Government’s Requirements For Certification.</a:t>
            </a:r>
          </a:p>
          <a:p>
            <a:endParaRPr lang="en-US" sz="2000" dirty="0"/>
          </a:p>
        </p:txBody>
      </p:sp>
      <p:sp>
        <p:nvSpPr>
          <p:cNvPr id="4" name="Slide Number Placeholder 3"/>
          <p:cNvSpPr>
            <a:spLocks noGrp="1"/>
          </p:cNvSpPr>
          <p:nvPr>
            <p:ph type="sldNum" sz="quarter" idx="10"/>
          </p:nvPr>
        </p:nvSpPr>
        <p:spPr/>
        <p:txBody>
          <a:bodyPr/>
          <a:lstStyle/>
          <a:p>
            <a:fld id="{5E7B719C-EA7C-FF42-9B5E-258C8EC799AF}"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We can learn a lot and imitate a lot from John’s courageous example.</a:t>
            </a:r>
            <a:endParaRPr lang="en-US" sz="1800" dirty="0"/>
          </a:p>
        </p:txBody>
      </p:sp>
      <p:sp>
        <p:nvSpPr>
          <p:cNvPr id="4" name="Slide Number Placeholder 3"/>
          <p:cNvSpPr>
            <a:spLocks noGrp="1"/>
          </p:cNvSpPr>
          <p:nvPr>
            <p:ph type="sldNum" sz="quarter" idx="10"/>
          </p:nvPr>
        </p:nvSpPr>
        <p:spPr/>
        <p:txBody>
          <a:bodyPr/>
          <a:lstStyle/>
          <a:p>
            <a:fld id="{5E7B719C-EA7C-FF42-9B5E-258C8EC799AF}"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600" dirty="0" smtClean="0"/>
              <a:t>INTERESTING THING that must be</a:t>
            </a:r>
            <a:r>
              <a:rPr lang="en-US" sz="1600" baseline="0" dirty="0" smtClean="0"/>
              <a:t> pointed </a:t>
            </a:r>
            <a:r>
              <a:rPr lang="en-US" sz="1600" baseline="0" dirty="0" smtClean="0"/>
              <a:t>out:</a:t>
            </a:r>
            <a:r>
              <a:rPr lang="en-US" sz="1600" dirty="0" smtClean="0"/>
              <a:t>   </a:t>
            </a:r>
            <a:r>
              <a:rPr lang="en-US" sz="1600" baseline="0" dirty="0" smtClean="0"/>
              <a:t>WE </a:t>
            </a:r>
            <a:r>
              <a:rPr lang="en-US" sz="1600" baseline="0" dirty="0" smtClean="0"/>
              <a:t>all know that the marriage itself is wrong, sinful, and shouldn’t be happening in the first place. </a:t>
            </a:r>
            <a:r>
              <a:rPr lang="en-US" sz="1600" baseline="0" dirty="0" smtClean="0"/>
              <a:t> </a:t>
            </a:r>
            <a:endParaRPr lang="en-US" sz="1600" dirty="0" smtClean="0"/>
          </a:p>
          <a:p>
            <a:endParaRPr lang="en-US" sz="1600" dirty="0" smtClean="0"/>
          </a:p>
          <a:p>
            <a:r>
              <a:rPr lang="en-US" sz="1600" dirty="0" smtClean="0"/>
              <a:t>John had to confront a marriage that was sinful in the eyes of God, but legal in the eyes of the state</a:t>
            </a:r>
            <a:r>
              <a:rPr lang="en-US" sz="1600" dirty="0" smtClean="0"/>
              <a:t>.</a:t>
            </a:r>
          </a:p>
          <a:p>
            <a:pPr>
              <a:buFont typeface="Arial"/>
              <a:buChar char="•"/>
            </a:pPr>
            <a:r>
              <a:rPr lang="en-US" sz="1600" dirty="0" smtClean="0"/>
              <a:t>Adulterous marriages are still</a:t>
            </a:r>
            <a:r>
              <a:rPr lang="en-US" sz="1600" baseline="0" dirty="0" smtClean="0"/>
              <a:t> between a male and female.</a:t>
            </a:r>
          </a:p>
          <a:p>
            <a:pPr>
              <a:buFont typeface="Arial"/>
              <a:buChar char="•"/>
            </a:pPr>
            <a:r>
              <a:rPr lang="en-US" sz="1600" baseline="0" dirty="0" smtClean="0"/>
              <a:t>Adulterous marriages still possess the roles of husband and wife.</a:t>
            </a:r>
          </a:p>
          <a:p>
            <a:pPr>
              <a:buFont typeface="Arial"/>
              <a:buChar char="•"/>
            </a:pPr>
            <a:r>
              <a:rPr lang="en-US" sz="1600" baseline="0" dirty="0" smtClean="0"/>
              <a:t>Same-Sex marriages VIOLATE and rebel against both of these aspects of God’s plan for marriage.</a:t>
            </a:r>
          </a:p>
          <a:p>
            <a:endParaRPr lang="en-US" sz="1600" b="1" baseline="0" dirty="0" smtClean="0"/>
          </a:p>
          <a:p>
            <a:r>
              <a:rPr lang="en-US" sz="1600" b="1" baseline="0" dirty="0" smtClean="0"/>
              <a:t>DIFFICULTIES…. </a:t>
            </a:r>
            <a:r>
              <a:rPr lang="en-US" sz="1600" b="1" kern="1200" dirty="0" smtClean="0">
                <a:solidFill>
                  <a:schemeClr val="tx1"/>
                </a:solidFill>
                <a:latin typeface="+mn-lt"/>
                <a:ea typeface="+mn-ea"/>
                <a:cs typeface="+mn-cs"/>
              </a:rPr>
              <a:t>Because it is being framed by our culture as a matter of equality prejudice and even love.</a:t>
            </a:r>
            <a:r>
              <a:rPr lang="en-US" sz="1600" b="1" kern="1200" baseline="0" dirty="0" smtClean="0">
                <a:solidFill>
                  <a:schemeClr val="tx1"/>
                </a:solidFill>
                <a:latin typeface="+mn-lt"/>
                <a:ea typeface="+mn-ea"/>
                <a:cs typeface="+mn-cs"/>
              </a:rPr>
              <a:t>  </a:t>
            </a:r>
            <a:r>
              <a:rPr lang="en-US" sz="1600" b="1" kern="1200" dirty="0" smtClean="0">
                <a:solidFill>
                  <a:schemeClr val="tx1"/>
                </a:solidFill>
                <a:latin typeface="+mn-lt"/>
                <a:ea typeface="+mn-ea"/>
                <a:cs typeface="+mn-cs"/>
              </a:rPr>
              <a:t>This is also a difficult issue because it is going to directly impact us the people of this congregation our children they will face this and we will face this in the coming years.</a:t>
            </a:r>
          </a:p>
          <a:p>
            <a:endParaRPr lang="en-US" sz="1600" b="1" baseline="0" dirty="0" smtClean="0"/>
          </a:p>
          <a:p>
            <a:r>
              <a:rPr lang="en-US" sz="1600" b="1" dirty="0" smtClean="0"/>
              <a:t>Breaking God’s Laws to Accommodate The Government Could Cost A Christian </a:t>
            </a:r>
            <a:r>
              <a:rPr lang="en-US" sz="1600" b="1" u="sng" dirty="0" smtClean="0"/>
              <a:t>Their Soul</a:t>
            </a:r>
            <a:r>
              <a:rPr lang="en-US" sz="1600" b="1" dirty="0" smtClean="0"/>
              <a:t>.</a:t>
            </a:r>
          </a:p>
          <a:p>
            <a:pPr lvl="1"/>
            <a:r>
              <a:rPr lang="en-US" sz="1600" b="1" dirty="0" smtClean="0"/>
              <a:t>Acts 4:19-20</a:t>
            </a:r>
          </a:p>
          <a:p>
            <a:r>
              <a:rPr lang="en-US" sz="1600" b="1" dirty="0" smtClean="0"/>
              <a:t>Breaking State or Federal Laws to Obey God Could Cost A Christian A Significant Financial Loss.</a:t>
            </a:r>
          </a:p>
          <a:p>
            <a:pPr lvl="1"/>
            <a:r>
              <a:rPr lang="en-US" sz="1600" b="1" dirty="0" smtClean="0"/>
              <a:t>Matthew 22:15-22</a:t>
            </a:r>
          </a:p>
          <a:p>
            <a:endParaRPr lang="en-US" sz="1600" baseline="0" dirty="0" smtClean="0"/>
          </a:p>
        </p:txBody>
      </p:sp>
      <p:sp>
        <p:nvSpPr>
          <p:cNvPr id="4" name="Slide Number Placeholder 3"/>
          <p:cNvSpPr>
            <a:spLocks noGrp="1"/>
          </p:cNvSpPr>
          <p:nvPr>
            <p:ph type="sldNum" sz="quarter" idx="10"/>
          </p:nvPr>
        </p:nvSpPr>
        <p:spPr/>
        <p:txBody>
          <a:bodyPr/>
          <a:lstStyle/>
          <a:p>
            <a:fld id="{5E7B719C-EA7C-FF42-9B5E-258C8EC799AF}"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**In answering this question one of</a:t>
            </a:r>
            <a:r>
              <a:rPr lang="en-US" b="1" baseline="0" dirty="0" smtClean="0"/>
              <a:t> the first things many people do is compare this situation to SIMILAR situations… such as, other unapproved marriages.</a:t>
            </a:r>
          </a:p>
          <a:p>
            <a:endParaRPr lang="en-US" b="1" baseline="0" dirty="0" smtClean="0"/>
          </a:p>
          <a:p>
            <a:r>
              <a:rPr lang="en-US" b="1" baseline="0" dirty="0" smtClean="0"/>
              <a:t>Comparing it to Business Services for couples that have no Biblical right to marry in the first place.</a:t>
            </a:r>
          </a:p>
          <a:p>
            <a:endParaRPr lang="en-US" b="1" baseline="0" dirty="0" smtClean="0"/>
          </a:p>
          <a:p>
            <a:r>
              <a:rPr lang="en-US" b="1" baseline="0" dirty="0" smtClean="0"/>
              <a:t>Comparing it to General Business services such as serving food at a restaurant, or selling someone a vehicle. (1 Corinthians 5:9-11)</a:t>
            </a:r>
          </a:p>
          <a:p>
            <a:endParaRPr lang="en-US" b="1" baseline="0" dirty="0" smtClean="0"/>
          </a:p>
          <a:p>
            <a:r>
              <a:rPr lang="en-US" b="1" baseline="0" dirty="0" smtClean="0"/>
              <a:t>Comparing it to Emergency Services – such as an ambulance driver or doctor.</a:t>
            </a:r>
            <a:endParaRPr lang="en-US" b="1" dirty="0" smtClean="0"/>
          </a:p>
          <a:p>
            <a:endParaRPr lang="en-US" b="1" dirty="0" smtClean="0"/>
          </a:p>
          <a:p>
            <a:r>
              <a:rPr lang="en-US" b="1" dirty="0" smtClean="0"/>
              <a:t>**in all 3 cases we need to see that there are</a:t>
            </a:r>
            <a:r>
              <a:rPr lang="en-US" b="1" baseline="0" dirty="0" smtClean="0"/>
              <a:t> some beneficial ideas to take away from these similar questions – but they are not an exact match.</a:t>
            </a:r>
            <a:endParaRPr lang="en-US" b="1" dirty="0" smtClean="0"/>
          </a:p>
          <a:p>
            <a:endParaRPr lang="en-US" dirty="0" smtClean="0"/>
          </a:p>
          <a:p>
            <a:r>
              <a:rPr lang="en-US" dirty="0" smtClean="0"/>
              <a:t>1 </a:t>
            </a:r>
            <a:r>
              <a:rPr lang="en-US" dirty="0" err="1" smtClean="0"/>
              <a:t>Cor</a:t>
            </a:r>
            <a:r>
              <a:rPr lang="en-US" dirty="0" smtClean="0"/>
              <a:t> 10:23-33</a:t>
            </a:r>
            <a:endParaRPr lang="en-US" dirty="0" smtClean="0"/>
          </a:p>
          <a:p>
            <a:endParaRPr lang="en-US" dirty="0" smtClean="0"/>
          </a:p>
          <a:p>
            <a:r>
              <a:rPr lang="en-US" sz="1200" kern="1200" dirty="0" smtClean="0">
                <a:solidFill>
                  <a:schemeClr val="tx1"/>
                </a:solidFill>
                <a:latin typeface="+mn-lt"/>
                <a:ea typeface="+mn-ea"/>
                <a:cs typeface="+mn-cs"/>
              </a:rPr>
              <a:t>Not objecting to doing business with a sinner. (1 </a:t>
            </a:r>
            <a:r>
              <a:rPr lang="en-US" sz="1200" kern="1200" dirty="0" err="1" smtClean="0">
                <a:solidFill>
                  <a:schemeClr val="tx1"/>
                </a:solidFill>
                <a:latin typeface="+mn-lt"/>
                <a:ea typeface="+mn-ea"/>
                <a:cs typeface="+mn-cs"/>
              </a:rPr>
              <a:t>cor</a:t>
            </a:r>
            <a:r>
              <a:rPr lang="en-US" sz="1200" kern="1200" dirty="0" smtClean="0">
                <a:solidFill>
                  <a:schemeClr val="tx1"/>
                </a:solidFill>
                <a:latin typeface="+mn-lt"/>
                <a:ea typeface="+mn-ea"/>
                <a:cs typeface="+mn-cs"/>
              </a:rPr>
              <a:t> 5)...</a:t>
            </a:r>
            <a:endParaRPr lang="en-US" dirty="0" smtClean="0"/>
          </a:p>
          <a:p>
            <a:endParaRPr lang="en-US" dirty="0" smtClean="0"/>
          </a:p>
          <a:p>
            <a:r>
              <a:rPr lang="en-US" dirty="0" smtClean="0"/>
              <a:t>Level</a:t>
            </a:r>
            <a:r>
              <a:rPr lang="en-US" baseline="0" dirty="0" smtClean="0"/>
              <a:t> of Participation:  Photographer is hired to make the event look good.  Photographer directs the people where to stand</a:t>
            </a:r>
            <a:r>
              <a:rPr lang="en-US" baseline="0" dirty="0" smtClean="0"/>
              <a:t>.</a:t>
            </a:r>
            <a:r>
              <a:rPr lang="en-US" dirty="0" smtClean="0"/>
              <a:t>   </a:t>
            </a:r>
            <a:r>
              <a:rPr lang="en-US" baseline="0" dirty="0" smtClean="0"/>
              <a:t>** The New Mexico supreme court even took the level of participation into account – one judge specifically described the baker as being “asked to make a cake, not a speech.”</a:t>
            </a:r>
          </a:p>
          <a:p>
            <a:endParaRPr lang="en-US" baseline="0" dirty="0" smtClean="0"/>
          </a:p>
          <a:p>
            <a:r>
              <a:rPr lang="en-US" baseline="0" dirty="0" smtClean="0"/>
              <a:t>Participation:  Some activities require more participation…our actions become inter-twined with the actions of those we are working for.</a:t>
            </a:r>
          </a:p>
          <a:p>
            <a:endParaRPr lang="en-US" baseline="0" dirty="0" smtClean="0"/>
          </a:p>
          <a:p>
            <a:r>
              <a:rPr lang="en-US" baseline="0" dirty="0" smtClean="0"/>
              <a:t>What About Not Showing Partiality – That is a command about treating people differently on the basis of irrelevant distinctions.  BUT homosexuality is not an IRRELEVANT distinction. It is a soul-crushing sin. It is very </a:t>
            </a:r>
            <a:r>
              <a:rPr lang="en-US" baseline="0" dirty="0" smtClean="0"/>
              <a:t>relevant.</a:t>
            </a:r>
            <a:r>
              <a:rPr lang="en-US" dirty="0" smtClean="0"/>
              <a:t>  </a:t>
            </a:r>
            <a:r>
              <a:rPr lang="en-US" baseline="0" dirty="0" smtClean="0"/>
              <a:t>OTHER </a:t>
            </a:r>
            <a:r>
              <a:rPr lang="en-US" baseline="0" dirty="0" smtClean="0"/>
              <a:t>interactions: If I was a fireman, I would of course save your life and put out a fire….but that is a crucial moment of rescue.  This is not providing a service that is </a:t>
            </a:r>
            <a:r>
              <a:rPr lang="en-US" baseline="0" dirty="0" err="1" smtClean="0"/>
              <a:t>undenyably</a:t>
            </a:r>
            <a:r>
              <a:rPr lang="en-US" baseline="0" dirty="0" smtClean="0"/>
              <a:t> loving. This is being asked to provide a service to help celebrate an event God hates</a:t>
            </a:r>
            <a:r>
              <a:rPr lang="en-US" baseline="0" dirty="0" smtClean="0"/>
              <a:t>.</a:t>
            </a:r>
          </a:p>
          <a:p>
            <a:endParaRPr lang="en-US" baseline="0" dirty="0" smtClean="0"/>
          </a:p>
          <a:p>
            <a:r>
              <a:rPr lang="en-US" baseline="0" dirty="0" smtClean="0"/>
              <a:t>***There is a difference between making a cake at the </a:t>
            </a:r>
            <a:r>
              <a:rPr lang="en-US" baseline="0" dirty="0" err="1" smtClean="0"/>
              <a:t>Walmart</a:t>
            </a:r>
            <a:r>
              <a:rPr lang="en-US" baseline="0" dirty="0" smtClean="0"/>
              <a:t> Bakery that simply says “Congratulations” and it being for sale to anyone who happens to walk in – </a:t>
            </a:r>
            <a:r>
              <a:rPr lang="en-US" baseline="0" dirty="0" err="1" smtClean="0"/>
              <a:t>vs</a:t>
            </a:r>
            <a:r>
              <a:rPr lang="en-US" baseline="0" dirty="0" smtClean="0"/>
              <a:t> – making a custom cake for a specific client to help celebrate and enhance the occasion of same-sex wedding.</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E7B719C-EA7C-FF42-9B5E-258C8EC799AF}"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kern="1200" dirty="0" smtClean="0">
                <a:solidFill>
                  <a:schemeClr val="tx1"/>
                </a:solidFill>
                <a:latin typeface="+mn-lt"/>
                <a:ea typeface="+mn-ea"/>
                <a:cs typeface="+mn-cs"/>
              </a:rPr>
              <a:t>Providing a wedding cake or wedding photography are</a:t>
            </a:r>
            <a:r>
              <a:rPr lang="en-US" sz="1400" kern="1200" baseline="0" dirty="0" smtClean="0">
                <a:solidFill>
                  <a:schemeClr val="tx1"/>
                </a:solidFill>
                <a:latin typeface="+mn-lt"/>
                <a:ea typeface="+mn-ea"/>
                <a:cs typeface="+mn-cs"/>
              </a:rPr>
              <a:t> services that are all designed to ENHANCE THE DAY.  We cannot purposefully set out to use our talents and abilities to ENHANCE AND IMPROVE the sin of others.  When someone is embarking into sin</a:t>
            </a:r>
            <a:endParaRPr lang="en-US" sz="1400" kern="120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Would we make a cake or take photographs for a Nazi event would we make a cake or take photographs for a pornographers convention.</a:t>
            </a: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Would we play a supporting role in any other event that is specifically designed to celebrate and further a </a:t>
            </a:r>
            <a:r>
              <a:rPr lang="en-US" sz="1400" kern="1200" dirty="0" err="1" smtClean="0">
                <a:solidFill>
                  <a:schemeClr val="tx1"/>
                </a:solidFill>
                <a:latin typeface="+mn-lt"/>
                <a:ea typeface="+mn-ea"/>
                <a:cs typeface="+mn-cs"/>
              </a:rPr>
              <a:t>sin.No</a:t>
            </a:r>
            <a:r>
              <a:rPr lang="en-US" sz="1400" kern="1200" dirty="0" smtClean="0">
                <a:solidFill>
                  <a:schemeClr val="tx1"/>
                </a:solidFill>
                <a:latin typeface="+mn-lt"/>
                <a:ea typeface="+mn-ea"/>
                <a:cs typeface="+mn-cs"/>
              </a:rPr>
              <a:t>!!</a:t>
            </a:r>
          </a:p>
          <a:p>
            <a:endParaRPr lang="en-US" sz="1400" kern="1200" dirty="0" smtClean="0">
              <a:solidFill>
                <a:schemeClr val="tx1"/>
              </a:solidFill>
              <a:latin typeface="+mn-lt"/>
              <a:ea typeface="+mn-ea"/>
              <a:cs typeface="+mn-cs"/>
            </a:endParaRPr>
          </a:p>
          <a:p>
            <a:r>
              <a:rPr lang="en-US" sz="1400" baseline="0" dirty="0" smtClean="0"/>
              <a:t>One thing is clear: We certainly cannot give our support and approval for the sin.  Of course, We cling to what is good and abhor what is evil.</a:t>
            </a:r>
          </a:p>
          <a:p>
            <a:endParaRPr lang="en-US" sz="1400" baseline="0" dirty="0" smtClean="0"/>
          </a:p>
          <a:p>
            <a:r>
              <a:rPr lang="en-US" sz="1400" baseline="0" dirty="0" smtClean="0"/>
              <a:t>So can I sell them a wedding cake if I disapprove of the wedding.  Well, in business we provide lots of goods and services to people who may </a:t>
            </a:r>
            <a:r>
              <a:rPr lang="en-US" sz="1400" baseline="0" dirty="0" err="1" smtClean="0"/>
              <a:t>mis</a:t>
            </a:r>
            <a:r>
              <a:rPr lang="en-US" sz="1400" baseline="0" dirty="0" smtClean="0"/>
              <a:t>-use what we have provided. I can sell a man a truck without being responsible for his drunk driving.  I can be fully opposed to drunk driving and still be in the vehicle business.  Can I sell you a product or service that I FULLY BELIEVE you are going to use in conjunction with this sin?</a:t>
            </a:r>
          </a:p>
          <a:p>
            <a:endParaRPr lang="en-US" sz="1400" baseline="0" dirty="0" smtClean="0"/>
          </a:p>
          <a:p>
            <a:r>
              <a:rPr lang="en-US" sz="1400" baseline="0" dirty="0" smtClean="0"/>
              <a:t>So we need to be careful that we don’t OVERSTATE the connection or the level of responsibility.  But Also NOT UNDERSTATE IT… Like a bar-tender is responsible to cut off a customer who is dangerously drunk. We are responsible NOT TO AID someone is destructive behavior.</a:t>
            </a:r>
          </a:p>
          <a:p>
            <a:endParaRPr lang="en-US" sz="1400" baseline="0" dirty="0" smtClean="0"/>
          </a:p>
          <a:p>
            <a:r>
              <a:rPr lang="en-US" sz="1400" baseline="0" dirty="0" smtClean="0"/>
              <a:t>On the one hand – we know that we can’t be held responsible for the choices other people make. But we don’t have to help them make sinful choices either.</a:t>
            </a:r>
          </a:p>
          <a:p>
            <a:endParaRPr lang="en-US" sz="1400" baseline="0" dirty="0" smtClean="0"/>
          </a:p>
          <a:p>
            <a:endParaRPr lang="en-US" sz="1400" dirty="0"/>
          </a:p>
        </p:txBody>
      </p:sp>
      <p:sp>
        <p:nvSpPr>
          <p:cNvPr id="4" name="Slide Number Placeholder 3"/>
          <p:cNvSpPr>
            <a:spLocks noGrp="1"/>
          </p:cNvSpPr>
          <p:nvPr>
            <p:ph type="sldNum" sz="quarter" idx="10"/>
          </p:nvPr>
        </p:nvSpPr>
        <p:spPr/>
        <p:txBody>
          <a:bodyPr/>
          <a:lstStyle/>
          <a:p>
            <a:fld id="{5E7B719C-EA7C-FF42-9B5E-258C8EC799A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Our desire is to BE TRUE TO CHRIST – no matter</a:t>
            </a:r>
            <a:r>
              <a:rPr lang="en-US" sz="1800" baseline="0" dirty="0" smtClean="0"/>
              <a:t> what the rest of the world around us is doing.  Because WE FOLLOW HIM –above all others.</a:t>
            </a:r>
          </a:p>
          <a:p>
            <a:endParaRPr lang="en-US" sz="1800" baseline="0" dirty="0" smtClean="0"/>
          </a:p>
          <a:p>
            <a:r>
              <a:rPr lang="en-US" sz="1800" baseline="0" dirty="0" smtClean="0"/>
              <a:t>If you are here today – and you believe Jesus is the Son of God and would like to accept the INVITATION TO FOLLOW HIM – we invite you to come.</a:t>
            </a:r>
            <a:endParaRPr lang="en-US" sz="1800" dirty="0"/>
          </a:p>
        </p:txBody>
      </p:sp>
      <p:sp>
        <p:nvSpPr>
          <p:cNvPr id="4" name="Slide Number Placeholder 3"/>
          <p:cNvSpPr>
            <a:spLocks noGrp="1"/>
          </p:cNvSpPr>
          <p:nvPr>
            <p:ph type="sldNum" sz="quarter" idx="10"/>
          </p:nvPr>
        </p:nvSpPr>
        <p:spPr/>
        <p:txBody>
          <a:bodyPr/>
          <a:lstStyle/>
          <a:p>
            <a:fld id="{5E7B719C-EA7C-FF42-9B5E-258C8EC799AF}"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3/14/15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3/14/15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3/14/15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3/14/15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3/14/15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3/14/15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3/14/15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3/14/15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2">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3">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4">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 lvl="5">
            <p:tnLst>
              <p:par>
                <p:cTn presetID="2" presetClass="entr" presetSubtype="8"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On Marriage</a:t>
            </a:r>
            <a:endParaRPr lang="en-US" dirty="0"/>
          </a:p>
        </p:txBody>
      </p:sp>
      <p:sp>
        <p:nvSpPr>
          <p:cNvPr id="3" name="Subtitle 2"/>
          <p:cNvSpPr>
            <a:spLocks noGrp="1"/>
          </p:cNvSpPr>
          <p:nvPr>
            <p:ph type="subTitle" idx="1"/>
          </p:nvPr>
        </p:nvSpPr>
        <p:spPr/>
        <p:txBody>
          <a:bodyPr/>
          <a:lstStyle/>
          <a:p>
            <a:endParaRPr lang="en-US"/>
          </a:p>
        </p:txBody>
      </p:sp>
      <p:pic>
        <p:nvPicPr>
          <p:cNvPr id="5" name="Picture 4" descr="Marriage-Title.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Marriage?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Covenant Entered Into By A Man &amp; A Woman To Be United Together As Husband &amp; Wife.</a:t>
            </a:r>
          </a:p>
          <a:p>
            <a:r>
              <a:rPr lang="en-US" u="sng" dirty="0" smtClean="0"/>
              <a:t>Covenant:</a:t>
            </a:r>
            <a:r>
              <a:rPr lang="en-US" dirty="0" smtClean="0"/>
              <a:t> A Lifelong Contract</a:t>
            </a:r>
          </a:p>
          <a:p>
            <a:r>
              <a:rPr lang="en-US" u="sng" dirty="0" smtClean="0"/>
              <a:t>Entered:</a:t>
            </a:r>
            <a:r>
              <a:rPr lang="en-US" dirty="0" smtClean="0"/>
              <a:t> Agreed Commitment</a:t>
            </a:r>
          </a:p>
          <a:p>
            <a:r>
              <a:rPr lang="en-US" u="sng" dirty="0" smtClean="0"/>
              <a:t>Man &amp; Woman: </a:t>
            </a:r>
            <a:r>
              <a:rPr lang="en-US" dirty="0" smtClean="0"/>
              <a:t>One Party of Each Gender</a:t>
            </a:r>
          </a:p>
          <a:p>
            <a:r>
              <a:rPr lang="en-US" u="sng" dirty="0" smtClean="0"/>
              <a:t>United Together:</a:t>
            </a:r>
            <a:r>
              <a:rPr lang="en-US" dirty="0" smtClean="0"/>
              <a:t> Leaving Father &amp; Mother To Form A New </a:t>
            </a:r>
            <a:r>
              <a:rPr lang="en-US" dirty="0" smtClean="0"/>
              <a:t>Family &amp; Become One.</a:t>
            </a:r>
            <a:endParaRPr lang="en-US" dirty="0" smtClean="0"/>
          </a:p>
          <a:p>
            <a:r>
              <a:rPr lang="en-US" u="sng" dirty="0" smtClean="0"/>
              <a:t>Husband &amp; Wife:</a:t>
            </a:r>
            <a:r>
              <a:rPr lang="en-US" dirty="0" smtClean="0"/>
              <a:t> To Accept The Roles &amp; Responsibilities Required By God.</a:t>
            </a:r>
            <a:endParaRPr lang="en-US" dirty="0"/>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Unlawful Marriage?</a:t>
            </a:r>
            <a:endParaRPr lang="en-US" dirty="0"/>
          </a:p>
        </p:txBody>
      </p:sp>
      <p:sp>
        <p:nvSpPr>
          <p:cNvPr id="3" name="Content Placeholder 2"/>
          <p:cNvSpPr>
            <a:spLocks noGrp="1"/>
          </p:cNvSpPr>
          <p:nvPr>
            <p:ph idx="1"/>
          </p:nvPr>
        </p:nvSpPr>
        <p:spPr>
          <a:xfrm>
            <a:off x="337672" y="1435849"/>
            <a:ext cx="8686800" cy="5033682"/>
          </a:xfrm>
        </p:spPr>
        <p:txBody>
          <a:bodyPr>
            <a:normAutofit fontScale="92500"/>
          </a:bodyPr>
          <a:lstStyle/>
          <a:p>
            <a:r>
              <a:rPr lang="en-US" dirty="0" smtClean="0"/>
              <a:t>Some Marriages Are Approved By God.</a:t>
            </a:r>
          </a:p>
          <a:p>
            <a:pPr lvl="1"/>
            <a:r>
              <a:rPr lang="en-US" dirty="0" smtClean="0"/>
              <a:t>God Joins The Man &amp; Woman: Matthew 19:6</a:t>
            </a:r>
          </a:p>
          <a:p>
            <a:pPr lvl="1"/>
            <a:r>
              <a:rPr lang="en-US" dirty="0" smtClean="0"/>
              <a:t>God Finds The Marriage Honorable: Heb. 13:4</a:t>
            </a:r>
          </a:p>
          <a:p>
            <a:pPr lvl="1"/>
            <a:r>
              <a:rPr lang="en-US" dirty="0" smtClean="0"/>
              <a:t>God Designed Marriage For Sanctification:</a:t>
            </a:r>
            <a:r>
              <a:rPr lang="en-US" dirty="0" smtClean="0"/>
              <a:t> 1 </a:t>
            </a:r>
            <a:r>
              <a:rPr lang="en-US" dirty="0" smtClean="0"/>
              <a:t>Thess. 4:2-8</a:t>
            </a:r>
          </a:p>
          <a:p>
            <a:r>
              <a:rPr lang="en-US" dirty="0" smtClean="0"/>
              <a:t>Some Marriages Are Disapproved By God.</a:t>
            </a:r>
            <a:endParaRPr lang="en-US" dirty="0" smtClean="0"/>
          </a:p>
          <a:p>
            <a:pPr lvl="1"/>
            <a:r>
              <a:rPr lang="en-US" dirty="0" smtClean="0"/>
              <a:t>Violating OT Law:  </a:t>
            </a:r>
            <a:r>
              <a:rPr lang="en-US" dirty="0" smtClean="0"/>
              <a:t>Ezra 10:10-11, 18-19</a:t>
            </a:r>
          </a:p>
          <a:p>
            <a:pPr lvl="1"/>
            <a:r>
              <a:rPr lang="en-US" dirty="0" smtClean="0"/>
              <a:t>Divorce &amp; Remarriage Issues: Matthew </a:t>
            </a:r>
            <a:r>
              <a:rPr lang="en-US" dirty="0" smtClean="0"/>
              <a:t>5:32, 19:9</a:t>
            </a:r>
            <a:endParaRPr lang="en-US" dirty="0" smtClean="0"/>
          </a:p>
          <a:p>
            <a:pPr lvl="1"/>
            <a:r>
              <a:rPr lang="en-US" dirty="0" smtClean="0"/>
              <a:t>Divorce &amp; Remarriage Issues: Mark 6:17-18</a:t>
            </a:r>
          </a:p>
          <a:p>
            <a:r>
              <a:rPr lang="en-US" dirty="0" smtClean="0"/>
              <a:t>A Marriage Can Be Sinful</a:t>
            </a:r>
            <a:r>
              <a:rPr lang="en-US" dirty="0" smtClean="0"/>
              <a:t> </a:t>
            </a:r>
            <a:r>
              <a:rPr lang="en-US" dirty="0" smtClean="0"/>
              <a:t>According To </a:t>
            </a:r>
            <a:r>
              <a:rPr lang="en-US" dirty="0" smtClean="0"/>
              <a:t>God</a:t>
            </a:r>
            <a:r>
              <a:rPr lang="en-US" dirty="0" smtClean="0"/>
              <a:t>, But </a:t>
            </a:r>
            <a:r>
              <a:rPr lang="en-US" dirty="0" smtClean="0"/>
              <a:t>Legally Recognized </a:t>
            </a:r>
            <a:r>
              <a:rPr lang="en-US" dirty="0" smtClean="0"/>
              <a:t>by </a:t>
            </a:r>
            <a:r>
              <a:rPr lang="en-US" dirty="0" smtClean="0"/>
              <a:t>the </a:t>
            </a:r>
            <a:r>
              <a:rPr lang="en-US" dirty="0" smtClean="0"/>
              <a:t>State.</a:t>
            </a: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Did John Respond To</a:t>
            </a:r>
            <a:br>
              <a:rPr lang="en-US" dirty="0" smtClean="0"/>
            </a:br>
            <a:r>
              <a:rPr lang="en-US" dirty="0" smtClean="0"/>
              <a:t>This Unlawful Marriage?</a:t>
            </a:r>
            <a:endParaRPr lang="en-US" dirty="0"/>
          </a:p>
        </p:txBody>
      </p:sp>
      <p:sp>
        <p:nvSpPr>
          <p:cNvPr id="3" name="Content Placeholder 2"/>
          <p:cNvSpPr>
            <a:spLocks noGrp="1"/>
          </p:cNvSpPr>
          <p:nvPr>
            <p:ph idx="1"/>
          </p:nvPr>
        </p:nvSpPr>
        <p:spPr/>
        <p:txBody>
          <a:bodyPr>
            <a:normAutofit lnSpcReduction="10000"/>
          </a:bodyPr>
          <a:lstStyle/>
          <a:p>
            <a:r>
              <a:rPr lang="en-US" dirty="0" smtClean="0"/>
              <a:t>He Spoke Out Against The Marriage.</a:t>
            </a:r>
          </a:p>
          <a:p>
            <a:pPr lvl="1"/>
            <a:r>
              <a:rPr lang="en-US" dirty="0" smtClean="0"/>
              <a:t>Mark 6:18, Ephesians 5:11</a:t>
            </a:r>
            <a:endParaRPr lang="en-US" dirty="0" smtClean="0"/>
          </a:p>
          <a:p>
            <a:r>
              <a:rPr lang="en-US" dirty="0" smtClean="0"/>
              <a:t>He Called </a:t>
            </a:r>
            <a:r>
              <a:rPr lang="en-US" dirty="0" smtClean="0"/>
              <a:t>F</a:t>
            </a:r>
            <a:r>
              <a:rPr lang="en-US" dirty="0" smtClean="0"/>
              <a:t>or the Involved Parties To Separate.</a:t>
            </a:r>
          </a:p>
          <a:p>
            <a:pPr lvl="1"/>
            <a:r>
              <a:rPr lang="en-US" dirty="0" smtClean="0"/>
              <a:t>Mark 6:17 “brother’s wife”</a:t>
            </a:r>
          </a:p>
          <a:p>
            <a:r>
              <a:rPr lang="en-US" dirty="0" smtClean="0"/>
              <a:t>He Understood The Truth Would Create Enemies.</a:t>
            </a:r>
          </a:p>
          <a:p>
            <a:pPr lvl="1"/>
            <a:r>
              <a:rPr lang="en-US" dirty="0" smtClean="0"/>
              <a:t>Mark 6:19</a:t>
            </a:r>
          </a:p>
          <a:p>
            <a:r>
              <a:rPr lang="en-US" dirty="0" smtClean="0"/>
              <a:t>He Utilized</a:t>
            </a:r>
            <a:r>
              <a:rPr lang="en-US" dirty="0" smtClean="0"/>
              <a:t> His Holy &amp; Righteous Reputation.</a:t>
            </a:r>
          </a:p>
          <a:p>
            <a:pPr lvl="1"/>
            <a:r>
              <a:rPr lang="en-US" dirty="0" smtClean="0"/>
              <a:t>Mark 6:20, 1 Peter 2:12, 3:16-17</a:t>
            </a:r>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7663" y="274638"/>
            <a:ext cx="8937273" cy="1143000"/>
          </a:xfrm>
        </p:spPr>
        <p:txBody>
          <a:bodyPr>
            <a:normAutofit fontScale="90000"/>
          </a:bodyPr>
          <a:lstStyle/>
          <a:p>
            <a:r>
              <a:rPr lang="en-US" dirty="0" smtClean="0"/>
              <a:t>How Should Christians Respond To</a:t>
            </a:r>
            <a:r>
              <a:rPr lang="en-US" dirty="0" smtClean="0"/>
              <a:t> </a:t>
            </a:r>
            <a:br>
              <a:rPr lang="en-US" dirty="0" smtClean="0"/>
            </a:br>
            <a:r>
              <a:rPr lang="en-US" dirty="0" smtClean="0"/>
              <a:t>Same-Sex Marriages Today?</a:t>
            </a:r>
            <a:endParaRPr lang="en-US" dirty="0"/>
          </a:p>
        </p:txBody>
      </p:sp>
      <p:sp>
        <p:nvSpPr>
          <p:cNvPr id="3" name="Content Placeholder 2"/>
          <p:cNvSpPr>
            <a:spLocks noGrp="1"/>
          </p:cNvSpPr>
          <p:nvPr>
            <p:ph idx="1"/>
          </p:nvPr>
        </p:nvSpPr>
        <p:spPr/>
        <p:txBody>
          <a:bodyPr>
            <a:normAutofit lnSpcReduction="10000"/>
          </a:bodyPr>
          <a:lstStyle/>
          <a:p>
            <a:r>
              <a:rPr lang="en-US" dirty="0" smtClean="0"/>
              <a:t>Christians Should Uphold The Same Original</a:t>
            </a:r>
            <a:r>
              <a:rPr lang="en-US" dirty="0" smtClean="0"/>
              <a:t> </a:t>
            </a:r>
            <a:r>
              <a:rPr lang="en-US" dirty="0" smtClean="0"/>
              <a:t>Model</a:t>
            </a:r>
            <a:r>
              <a:rPr lang="en-US" dirty="0" smtClean="0"/>
              <a:t> </a:t>
            </a:r>
            <a:r>
              <a:rPr lang="en-US" dirty="0" smtClean="0"/>
              <a:t>For Marriage That Jesus Taught, Endorsed, &amp; Regulated</a:t>
            </a:r>
            <a:r>
              <a:rPr lang="en-US" dirty="0" smtClean="0"/>
              <a:t>.</a:t>
            </a:r>
          </a:p>
          <a:p>
            <a:pPr lvl="1"/>
            <a:r>
              <a:rPr lang="en-US" dirty="0" smtClean="0"/>
              <a:t>Matthew 5, 19:4-9</a:t>
            </a:r>
            <a:endParaRPr lang="en-US" dirty="0" smtClean="0"/>
          </a:p>
          <a:p>
            <a:r>
              <a:rPr lang="en-US" dirty="0" smtClean="0"/>
              <a:t>Christians Should Recognize The Similarities &amp; The Significant </a:t>
            </a:r>
            <a:r>
              <a:rPr lang="en-US" u="sng" dirty="0" smtClean="0"/>
              <a:t>Differences </a:t>
            </a:r>
            <a:r>
              <a:rPr lang="en-US" dirty="0" smtClean="0"/>
              <a:t>Between Adulterous Marriages &amp; Same-Sex Marriages.</a:t>
            </a:r>
          </a:p>
          <a:p>
            <a:r>
              <a:rPr lang="en-US" dirty="0" smtClean="0"/>
              <a:t>Christians Should Prepare Themselves For The Legal </a:t>
            </a:r>
            <a:r>
              <a:rPr lang="en-US" u="sng" dirty="0" smtClean="0"/>
              <a:t>Difficulties</a:t>
            </a:r>
            <a:r>
              <a:rPr lang="en-US" dirty="0" smtClean="0"/>
              <a:t> We Are Likely To Soon Face.</a:t>
            </a:r>
          </a:p>
          <a:p>
            <a:pPr>
              <a:buNone/>
            </a:pPr>
            <a:endParaRPr lang="en-US"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Christians Provide Business Services For A Same-Sex Marriage?</a:t>
            </a:r>
            <a:endParaRPr lang="en-US" dirty="0"/>
          </a:p>
        </p:txBody>
      </p:sp>
      <p:sp>
        <p:nvSpPr>
          <p:cNvPr id="3" name="Content Placeholder 2"/>
          <p:cNvSpPr>
            <a:spLocks noGrp="1"/>
          </p:cNvSpPr>
          <p:nvPr>
            <p:ph idx="1"/>
          </p:nvPr>
        </p:nvSpPr>
        <p:spPr>
          <a:xfrm>
            <a:off x="457200" y="1703166"/>
            <a:ext cx="8229600" cy="5137673"/>
          </a:xfrm>
        </p:spPr>
        <p:txBody>
          <a:bodyPr>
            <a:normAutofit fontScale="92500" lnSpcReduction="20000"/>
          </a:bodyPr>
          <a:lstStyle/>
          <a:p>
            <a:pPr>
              <a:buNone/>
            </a:pPr>
            <a:r>
              <a:rPr lang="en-US" dirty="0" smtClean="0"/>
              <a:t>SIMILARITIES &amp; DIFFERENCES….</a:t>
            </a:r>
          </a:p>
          <a:p>
            <a:r>
              <a:rPr lang="en-US" dirty="0" smtClean="0"/>
              <a:t>Similar </a:t>
            </a:r>
            <a:r>
              <a:rPr lang="en-US" dirty="0" smtClean="0"/>
              <a:t>to Other Unapproved Weddings, But</a:t>
            </a:r>
            <a:r>
              <a:rPr lang="en-US" dirty="0" smtClean="0"/>
              <a:t> There Is Also </a:t>
            </a:r>
            <a:r>
              <a:rPr lang="en-US" u="sng" dirty="0" smtClean="0"/>
              <a:t>A Different Level of Awareness</a:t>
            </a:r>
            <a:r>
              <a:rPr lang="en-US" dirty="0" smtClean="0"/>
              <a:t>.</a:t>
            </a:r>
          </a:p>
          <a:p>
            <a:pPr lvl="1"/>
            <a:r>
              <a:rPr lang="en-US" dirty="0" smtClean="0"/>
              <a:t>1 Corinthians 10:25-33</a:t>
            </a:r>
            <a:endParaRPr lang="en-US" dirty="0" smtClean="0"/>
          </a:p>
          <a:p>
            <a:r>
              <a:rPr lang="en-US" dirty="0" smtClean="0"/>
              <a:t>Similar to Other Business Services, But</a:t>
            </a:r>
            <a:r>
              <a:rPr lang="en-US" dirty="0" smtClean="0"/>
              <a:t> There Is Also </a:t>
            </a:r>
            <a:r>
              <a:rPr lang="en-US" u="sng" dirty="0" smtClean="0"/>
              <a:t>A More Direct Level of Participation</a:t>
            </a:r>
            <a:r>
              <a:rPr lang="en-US" dirty="0" smtClean="0"/>
              <a:t>.</a:t>
            </a:r>
          </a:p>
          <a:p>
            <a:pPr lvl="1"/>
            <a:r>
              <a:rPr lang="en-US" dirty="0" smtClean="0"/>
              <a:t>Less Direct Than Performing The Ceremony or</a:t>
            </a:r>
            <a:r>
              <a:rPr lang="en-US" dirty="0" smtClean="0"/>
              <a:t> </a:t>
            </a:r>
            <a:br>
              <a:rPr lang="en-US" dirty="0" smtClean="0"/>
            </a:br>
            <a:r>
              <a:rPr lang="en-US" dirty="0" smtClean="0"/>
              <a:t>Giving A </a:t>
            </a:r>
            <a:r>
              <a:rPr lang="en-US" dirty="0" smtClean="0"/>
              <a:t>Toast.</a:t>
            </a:r>
          </a:p>
          <a:p>
            <a:pPr lvl="1"/>
            <a:r>
              <a:rPr lang="en-US" dirty="0" smtClean="0"/>
              <a:t>More Direct Than Providing Business Services in </a:t>
            </a:r>
            <a:br>
              <a:rPr lang="en-US" dirty="0" smtClean="0"/>
            </a:br>
            <a:r>
              <a:rPr lang="en-US" dirty="0" smtClean="0"/>
              <a:t>Non-Wedding Spheres (car wash, restaurant, etc…)</a:t>
            </a:r>
          </a:p>
          <a:p>
            <a:r>
              <a:rPr lang="en-US" dirty="0" smtClean="0"/>
              <a:t>Similar to Other Interactions, </a:t>
            </a:r>
            <a:r>
              <a:rPr lang="en-US" dirty="0" smtClean="0"/>
              <a:t>But Wedding Details Are </a:t>
            </a:r>
            <a:r>
              <a:rPr lang="en-US" dirty="0" smtClean="0"/>
              <a:t>Also</a:t>
            </a:r>
            <a:r>
              <a:rPr lang="en-US" u="sng" dirty="0" smtClean="0"/>
              <a:t> A Less Vital Service.</a:t>
            </a:r>
          </a:p>
          <a:p>
            <a:pPr lvl="1"/>
            <a:endParaRPr lang="en-US" dirty="0"/>
          </a:p>
        </p:txBody>
      </p:sp>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Should Christians Provide Business Services For A Same-Sex Marriage?</a:t>
            </a:r>
            <a:endParaRPr lang="en-US" dirty="0"/>
          </a:p>
        </p:txBody>
      </p:sp>
      <p:sp>
        <p:nvSpPr>
          <p:cNvPr id="3" name="Content Placeholder 2"/>
          <p:cNvSpPr>
            <a:spLocks noGrp="1"/>
          </p:cNvSpPr>
          <p:nvPr>
            <p:ph idx="1"/>
          </p:nvPr>
        </p:nvSpPr>
        <p:spPr>
          <a:xfrm>
            <a:off x="457200" y="1600200"/>
            <a:ext cx="8229600" cy="4938175"/>
          </a:xfrm>
        </p:spPr>
        <p:txBody>
          <a:bodyPr>
            <a:normAutofit fontScale="92500" lnSpcReduction="20000"/>
          </a:bodyPr>
          <a:lstStyle/>
          <a:p>
            <a:pPr>
              <a:buNone/>
            </a:pPr>
            <a:r>
              <a:rPr lang="en-US" dirty="0" smtClean="0"/>
              <a:t>No, Because Participation Would…</a:t>
            </a:r>
          </a:p>
          <a:p>
            <a:r>
              <a:rPr lang="en-US" dirty="0" smtClean="0"/>
              <a:t>N</a:t>
            </a:r>
            <a:r>
              <a:rPr lang="en-US" dirty="0" smtClean="0"/>
              <a:t>ot be in ignorance but in full knowledge of the obvious. (1 </a:t>
            </a:r>
            <a:r>
              <a:rPr lang="en-US" dirty="0" err="1" smtClean="0"/>
              <a:t>Cor</a:t>
            </a:r>
            <a:r>
              <a:rPr lang="en-US" dirty="0" smtClean="0"/>
              <a:t> 10:25-28)</a:t>
            </a:r>
          </a:p>
          <a:p>
            <a:r>
              <a:rPr lang="en-US" dirty="0" smtClean="0"/>
              <a:t>Set </a:t>
            </a:r>
            <a:r>
              <a:rPr lang="en-US" dirty="0" smtClean="0"/>
              <a:t>a negative </a:t>
            </a:r>
            <a:r>
              <a:rPr lang="en-US" dirty="0" smtClean="0"/>
              <a:t>example. (1 Cor. 10:29, 8:9-13)</a:t>
            </a:r>
          </a:p>
          <a:p>
            <a:r>
              <a:rPr lang="en-US" dirty="0" smtClean="0"/>
              <a:t>U</a:t>
            </a:r>
            <a:r>
              <a:rPr lang="en-US" dirty="0" smtClean="0"/>
              <a:t>se </a:t>
            </a:r>
            <a:r>
              <a:rPr lang="en-US" dirty="0" smtClean="0"/>
              <a:t>our time and talents in a supporting role of a</a:t>
            </a:r>
            <a:r>
              <a:rPr lang="en-US" dirty="0" smtClean="0"/>
              <a:t> sinful </a:t>
            </a:r>
            <a:r>
              <a:rPr lang="en-US" dirty="0" smtClean="0"/>
              <a:t>activity</a:t>
            </a:r>
            <a:r>
              <a:rPr lang="en-US" dirty="0" smtClean="0"/>
              <a:t>. (1 Cor. 10:31-33)</a:t>
            </a:r>
          </a:p>
          <a:p>
            <a:r>
              <a:rPr lang="en-US" dirty="0" smtClean="0"/>
              <a:t>I</a:t>
            </a:r>
            <a:r>
              <a:rPr lang="en-US" dirty="0" smtClean="0"/>
              <a:t>ntertwine </a:t>
            </a:r>
            <a:r>
              <a:rPr lang="en-US" dirty="0" smtClean="0"/>
              <a:t>our </a:t>
            </a:r>
            <a:r>
              <a:rPr lang="en-US" dirty="0" smtClean="0"/>
              <a:t>life with those disregarding God's law. (Rom 12:9, 2 Pet 2:8)</a:t>
            </a:r>
          </a:p>
          <a:p>
            <a:r>
              <a:rPr lang="en-US" dirty="0" smtClean="0"/>
              <a:t>Likely violate the conscience. (Rom 14:22-23)</a:t>
            </a:r>
          </a:p>
          <a:p>
            <a:r>
              <a:rPr lang="en-US" dirty="0" smtClean="0"/>
              <a:t>Even if it was technically permissible, it would not be wise or expedient. (1 </a:t>
            </a:r>
            <a:r>
              <a:rPr lang="en-US" dirty="0" err="1" smtClean="0"/>
              <a:t>Cor</a:t>
            </a:r>
            <a:r>
              <a:rPr lang="en-US" dirty="0" smtClean="0"/>
              <a:t> 6:12, 1 </a:t>
            </a:r>
            <a:r>
              <a:rPr lang="en-US" dirty="0" err="1" smtClean="0"/>
              <a:t>Cor</a:t>
            </a:r>
            <a:r>
              <a:rPr lang="en-US" dirty="0" smtClean="0"/>
              <a:t> 10:23)</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 On Marriage</a:t>
            </a:r>
            <a:endParaRPr lang="en-US" dirty="0"/>
          </a:p>
        </p:txBody>
      </p:sp>
      <p:sp>
        <p:nvSpPr>
          <p:cNvPr id="3" name="Subtitle 2"/>
          <p:cNvSpPr>
            <a:spLocks noGrp="1"/>
          </p:cNvSpPr>
          <p:nvPr>
            <p:ph type="subTitle" idx="1"/>
          </p:nvPr>
        </p:nvSpPr>
        <p:spPr/>
        <p:txBody>
          <a:bodyPr/>
          <a:lstStyle/>
          <a:p>
            <a:endParaRPr lang="en-US"/>
          </a:p>
        </p:txBody>
      </p:sp>
      <p:pic>
        <p:nvPicPr>
          <p:cNvPr id="4" name="Picture 3" descr="Marriage-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890</TotalTime>
  <Words>1926</Words>
  <Application>Microsoft Macintosh PowerPoint</Application>
  <PresentationFormat>On-screen Show (4:3)</PresentationFormat>
  <Paragraphs>134</Paragraphs>
  <Slides>8</Slides>
  <Notes>8</Notes>
  <HiddenSlides>0</HiddenSlides>
  <MMClips>0</MMClips>
  <ScaleCrop>false</ScaleCrop>
  <HeadingPairs>
    <vt:vector size="4" baseType="variant">
      <vt:variant>
        <vt:lpstr>Design Template</vt:lpstr>
      </vt:variant>
      <vt:variant>
        <vt:i4>1</vt:i4>
      </vt:variant>
      <vt:variant>
        <vt:lpstr>Slide Titles</vt:lpstr>
      </vt:variant>
      <vt:variant>
        <vt:i4>8</vt:i4>
      </vt:variant>
    </vt:vector>
  </HeadingPairs>
  <TitlesOfParts>
    <vt:vector size="9" baseType="lpstr">
      <vt:lpstr>Default Theme</vt:lpstr>
      <vt:lpstr>Questions On Marriage</vt:lpstr>
      <vt:lpstr>What Is A Marriage?</vt:lpstr>
      <vt:lpstr>What Is An Unlawful Marriage?</vt:lpstr>
      <vt:lpstr>How Did John Respond To This Unlawful Marriage?</vt:lpstr>
      <vt:lpstr>How Should Christians Respond To  Same-Sex Marriages Today?</vt:lpstr>
      <vt:lpstr>Should Christians Provide Business Services For A Same-Sex Marriage?</vt:lpstr>
      <vt:lpstr>Should Christians Provide Business Services For A Same-Sex Marriage?</vt:lpstr>
      <vt:lpstr>Questions On Marriage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Questions On Marriage</dc:title>
  <dc:creator>Phillip Shumake</dc:creator>
  <cp:lastModifiedBy>Phillip Shumake</cp:lastModifiedBy>
  <cp:revision>76</cp:revision>
  <dcterms:created xsi:type="dcterms:W3CDTF">2015-03-14T19:59:26Z</dcterms:created>
  <dcterms:modified xsi:type="dcterms:W3CDTF">2015-03-15T02:20:59Z</dcterms:modified>
</cp:coreProperties>
</file>