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3" r:id="rId3"/>
    <p:sldId id="264" r:id="rId4"/>
    <p:sldId id="265" r:id="rId5"/>
    <p:sldId id="26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33" autoAdjust="0"/>
  </p:normalViewPr>
  <p:slideViewPr>
    <p:cSldViewPr snapToGrid="0" snapToObjects="1">
      <p:cViewPr varScale="1">
        <p:scale>
          <a:sx n="53" d="100"/>
          <a:sy n="53" d="100"/>
        </p:scale>
        <p:origin x="-95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17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E7720-5CEC-934F-9DB5-87FD687CF7C0}" type="datetimeFigureOut">
              <a:rPr lang="en-US" smtClean="0"/>
              <a:pPr/>
              <a:t>10/26/2014</a:t>
            </a:fld>
            <a:endParaRPr lang="en-US"/>
          </a:p>
        </p:txBody>
      </p:sp>
      <p:sp>
        <p:nvSpPr>
          <p:cNvPr id="4" name="Slide Image Placeholder 3"/>
          <p:cNvSpPr>
            <a:spLocks noGrp="1" noRot="1" noChangeAspect="1"/>
          </p:cNvSpPr>
          <p:nvPr>
            <p:ph type="sldImg" idx="2"/>
          </p:nvPr>
        </p:nvSpPr>
        <p:spPr>
          <a:xfrm>
            <a:off x="1471545" y="190170"/>
            <a:ext cx="3937574" cy="295318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43693" y="3251767"/>
            <a:ext cx="6270347" cy="57315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200" y="457200"/>
            <a:ext cx="684213" cy="457200"/>
          </a:xfrm>
          <a:prstGeom prst="rect">
            <a:avLst/>
          </a:prstGeom>
        </p:spPr>
        <p:txBody>
          <a:bodyPr vert="horz" lIns="91440" tIns="45720" rIns="91440" bIns="45720" rtlCol="0" anchor="b"/>
          <a:lstStyle>
            <a:lvl1pPr algn="r">
              <a:defRPr sz="1200"/>
            </a:lvl1pPr>
          </a:lstStyle>
          <a:p>
            <a:fld id="{50142CA8-AB94-CD47-AED6-292A1D9A24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When Jesus taught the sermon the on mount HE</a:t>
            </a:r>
            <a:r>
              <a:rPr lang="en-US" sz="1600" baseline="0" dirty="0" smtClean="0"/>
              <a:t> turned the people’s expectations upside downs, and in doing so GAVE THEM a richer understanding of God’s word.</a:t>
            </a:r>
          </a:p>
          <a:p>
            <a:endParaRPr lang="en-US" sz="1600" baseline="0" dirty="0" smtClean="0"/>
          </a:p>
          <a:p>
            <a:r>
              <a:rPr lang="en-US" sz="1600" baseline="0" dirty="0" smtClean="0"/>
              <a:t>• We see it in the </a:t>
            </a:r>
            <a:r>
              <a:rPr lang="en-US" sz="1600" baseline="0" dirty="0" err="1" smtClean="0"/>
              <a:t>beatitutdes</a:t>
            </a:r>
            <a:r>
              <a:rPr lang="en-US" sz="1600" baseline="0" dirty="0" smtClean="0"/>
              <a:t> – as he spoke of poverty of spirit, mourning, and persecution all</a:t>
            </a:r>
            <a:r>
              <a:rPr lang="en-US" sz="1600" dirty="0" smtClean="0"/>
              <a:t> a</a:t>
            </a:r>
            <a:r>
              <a:rPr lang="en-US" sz="1600" baseline="0" dirty="0" smtClean="0"/>
              <a:t>s positives…</a:t>
            </a:r>
          </a:p>
          <a:p>
            <a:r>
              <a:rPr lang="en-US" sz="1600" baseline="0" dirty="0" smtClean="0"/>
              <a:t>• We see it in the deficiencies of the Pharisees that he pointed out and corrected…</a:t>
            </a:r>
          </a:p>
          <a:p>
            <a:r>
              <a:rPr lang="en-US" sz="1600" baseline="0" dirty="0" smtClean="0"/>
              <a:t>• And, we see it in our primary text this morning in Matthew 5 when he teaches how to BEST apply and Fulfill the heart of the OLD LAW….</a:t>
            </a:r>
            <a:endParaRPr lang="en-US" sz="1600" dirty="0" smtClean="0"/>
          </a:p>
          <a:p>
            <a:endParaRPr lang="en-US" sz="1600" dirty="0" smtClean="0"/>
          </a:p>
          <a:p>
            <a:r>
              <a:rPr lang="en-US" sz="1600" dirty="0" smtClean="0"/>
              <a:t>It would be awesome to have heard this sermon – but I have to admit</a:t>
            </a:r>
            <a:r>
              <a:rPr lang="en-US" sz="1600" baseline="0" dirty="0" smtClean="0"/>
              <a:t> – I feel privileged to live at a time when we have it in print, online, on our phones etc… so that we can read and marvel. Really Soak it in. </a:t>
            </a:r>
          </a:p>
          <a:p>
            <a:endParaRPr lang="en-US" sz="1600" dirty="0" smtClean="0"/>
          </a:p>
          <a:p>
            <a:r>
              <a:rPr lang="en-US" sz="1600" dirty="0" smtClean="0"/>
              <a:t>Today we are going to look at 3 specific ideas that Jesus wants CHRISTIANS to live out, and the first begins in Matt 5:33.</a:t>
            </a:r>
            <a:endParaRPr lang="en-US" sz="1600" dirty="0"/>
          </a:p>
        </p:txBody>
      </p:sp>
      <p:sp>
        <p:nvSpPr>
          <p:cNvPr id="4" name="Slide Number Placeholder 3"/>
          <p:cNvSpPr>
            <a:spLocks noGrp="1"/>
          </p:cNvSpPr>
          <p:nvPr>
            <p:ph type="sldNum" sz="quarter" idx="10"/>
          </p:nvPr>
        </p:nvSpPr>
        <p:spPr/>
        <p:txBody>
          <a:bodyPr/>
          <a:lstStyle/>
          <a:p>
            <a:fld id="{50142CA8-AB94-CD47-AED6-292A1D9A24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1332" y="175572"/>
            <a:ext cx="3302411" cy="2476809"/>
          </a:xfrm>
        </p:spPr>
      </p:sp>
      <p:sp>
        <p:nvSpPr>
          <p:cNvPr id="3" name="Notes Placeholder 2"/>
          <p:cNvSpPr>
            <a:spLocks noGrp="1"/>
          </p:cNvSpPr>
          <p:nvPr>
            <p:ph type="body" idx="1"/>
          </p:nvPr>
        </p:nvSpPr>
        <p:spPr>
          <a:xfrm>
            <a:off x="343693" y="2652381"/>
            <a:ext cx="6270347" cy="6330923"/>
          </a:xfrm>
        </p:spPr>
        <p:txBody>
          <a:bodyPr>
            <a:normAutofit lnSpcReduction="10000"/>
          </a:bodyPr>
          <a:lstStyle/>
          <a:p>
            <a:r>
              <a:rPr lang="en-US" dirty="0" smtClean="0"/>
              <a:t>Vows – we don’t use that word very often – what we are really dealing with here are simple matters of honesty.  Do we do, what we say, we’re going</a:t>
            </a:r>
            <a:r>
              <a:rPr lang="en-US" baseline="0" dirty="0" smtClean="0"/>
              <a:t> to do.</a:t>
            </a:r>
            <a:endParaRPr lang="en-US" dirty="0" smtClean="0"/>
          </a:p>
          <a:p>
            <a:endParaRPr lang="en-US" dirty="0" smtClean="0"/>
          </a:p>
          <a:p>
            <a:r>
              <a:rPr lang="en-US" dirty="0" smtClean="0"/>
              <a:t>The Pharisees had become so hyper-focused</a:t>
            </a:r>
            <a:r>
              <a:rPr lang="en-US" baseline="0" dirty="0" smtClean="0"/>
              <a:t> on the language of the verse, they missed the heart of the verse.  They assumed they were free to break other vows, just not vows to God.  They would point out that After all the verse doesn’t say fulfill vows to everyone.</a:t>
            </a:r>
            <a:endParaRPr lang="en-US" dirty="0" smtClean="0"/>
          </a:p>
          <a:p>
            <a:endParaRPr lang="en-US" dirty="0" smtClean="0"/>
          </a:p>
          <a:p>
            <a:r>
              <a:rPr lang="en-US" dirty="0" smtClean="0"/>
              <a:t>*Jesus shows how ridiculous</a:t>
            </a:r>
            <a:r>
              <a:rPr lang="en-US" baseline="0" dirty="0" smtClean="0"/>
              <a:t> it was to vow by these things.  As if they had any power to influence them if they failed to keep the vow.</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Making a vow – is like saying – usually</a:t>
            </a:r>
            <a:r>
              <a:rPr lang="en-US" baseline="0" dirty="0" smtClean="0"/>
              <a:t> I’m not trustworthy – so since you can’t have confidence in me – you can have confidence in this social convention called a “vow.”  We all know not to break “a vow.”  </a:t>
            </a:r>
            <a:endParaRPr lang="en-US" dirty="0" smtClean="0"/>
          </a:p>
          <a:p>
            <a:endParaRPr lang="en-US" dirty="0" smtClean="0"/>
          </a:p>
          <a:p>
            <a:r>
              <a:rPr lang="en-US" dirty="0" smtClean="0"/>
              <a:t>APPLICATION:</a:t>
            </a:r>
            <a:r>
              <a:rPr lang="en-US" baseline="0" dirty="0" smtClean="0"/>
              <a:t>  If we don’t make an oath, then how will people know that we are really serious, and we really are going to do what we say. **Here’s a novel idea.  JUST DO WHAT YOU SAY! Just become a trustworthy person.</a:t>
            </a:r>
          </a:p>
          <a:p>
            <a:endParaRPr lang="en-US" baseline="0" dirty="0" smtClean="0"/>
          </a:p>
          <a:p>
            <a:r>
              <a:rPr lang="en-US" baseline="0" dirty="0" smtClean="0"/>
              <a:t>*Where we fall down – good intentions, over-committed.  He or She will do that whenever they find the time.  He or She will do that, but I’m at the bottom of the list…</a:t>
            </a:r>
          </a:p>
          <a:p>
            <a:r>
              <a:rPr lang="en-US" baseline="0" dirty="0" smtClean="0"/>
              <a:t>*Where we fall down – selfish.  He or She will do that – unless they get a better offer, then “its just business.”</a:t>
            </a:r>
          </a:p>
          <a:p>
            <a:endParaRPr lang="en-US" baseline="0" dirty="0" smtClean="0"/>
          </a:p>
          <a:p>
            <a:r>
              <a:rPr lang="en-US" baseline="0" dirty="0" smtClean="0"/>
              <a:t>&gt;&gt;Today people still look for social conventions from contracts, to oaths, to promises, to a “pinky-promise.”  For Christians NONE of those layers should be necessary!  Citizens of Jesus Kingdom behave themselves in a </a:t>
            </a:r>
            <a:r>
              <a:rPr lang="en-US" baseline="0" dirty="0" err="1" smtClean="0"/>
              <a:t>trustwrothy</a:t>
            </a:r>
            <a:r>
              <a:rPr lang="en-US" baseline="0" dirty="0" smtClean="0"/>
              <a:t>, honorable and honest manner.</a:t>
            </a:r>
          </a:p>
          <a:p>
            <a:endParaRPr lang="en-US" baseline="0" dirty="0" smtClean="0"/>
          </a:p>
          <a:p>
            <a:r>
              <a:rPr lang="en-US" baseline="0" dirty="0" smtClean="0"/>
              <a:t>When we say YES – we better mean yes.</a:t>
            </a:r>
            <a:r>
              <a:rPr lang="en-US" dirty="0" smtClean="0"/>
              <a:t>   </a:t>
            </a:r>
            <a:r>
              <a:rPr lang="en-US" baseline="0" dirty="0" smtClean="0"/>
              <a:t>When we say NO – we better mean no.</a:t>
            </a:r>
          </a:p>
          <a:p>
            <a:endParaRPr lang="en-US" baseline="0" dirty="0" smtClean="0"/>
          </a:p>
          <a:p>
            <a:r>
              <a:rPr lang="en-US" baseline="0" dirty="0" smtClean="0"/>
              <a:t>&gt;&gt; Warn you about constantly hedging what you say with your kids.  I had a friend tell me, their father would constantly add disclaimers to everything he ever said.  “Yes, if there is time.”  “Yes, if the traffic isn’t too bad.”  “Yes, if your mom thinks it’s okay.”  Everything was Yes, if  and No, but…   While I certainly understand there is a time and place to teach our kids about the unexpected obstacles in life.  There is also a time and place to give a FIRM YES and keep your word.  As well as a FIRM NO and stand by the decision.  This gives them a solid foundation in your relationship and in their expectations of others in their future as well.</a:t>
            </a:r>
          </a:p>
        </p:txBody>
      </p:sp>
      <p:sp>
        <p:nvSpPr>
          <p:cNvPr id="4" name="Slide Number Placeholder 3"/>
          <p:cNvSpPr>
            <a:spLocks noGrp="1"/>
          </p:cNvSpPr>
          <p:nvPr>
            <p:ph type="sldNum" sz="quarter" idx="10"/>
          </p:nvPr>
        </p:nvSpPr>
        <p:spPr/>
        <p:txBody>
          <a:bodyPr/>
          <a:lstStyle/>
          <a:p>
            <a:fld id="{50142CA8-AB94-CD47-AED6-292A1D9A247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Jesus teaches – rather than demand repayment – give even</a:t>
            </a:r>
            <a:r>
              <a:rPr lang="en-US" sz="1800" baseline="0" dirty="0" smtClean="0"/>
              <a:t> more of yourself.</a:t>
            </a:r>
          </a:p>
          <a:p>
            <a:endParaRPr lang="en-US" sz="1800" dirty="0" smtClean="0"/>
          </a:p>
          <a:p>
            <a:r>
              <a:rPr lang="en-US" sz="1800" baseline="0" dirty="0" smtClean="0"/>
              <a:t>• “turning the other cheek” is not about just injury, it is about disrespect.</a:t>
            </a:r>
          </a:p>
          <a:p>
            <a:endParaRPr lang="en-US" sz="1800" baseline="0" dirty="0" smtClean="0"/>
          </a:p>
          <a:p>
            <a:r>
              <a:rPr lang="en-US" sz="1800" dirty="0" smtClean="0"/>
              <a:t>•What if you are in a suit…then </a:t>
            </a:r>
            <a:r>
              <a:rPr lang="en-US" sz="1800" dirty="0" err="1" smtClean="0"/>
              <a:t>pffer</a:t>
            </a:r>
            <a:r>
              <a:rPr lang="en-US" sz="1800" dirty="0" smtClean="0"/>
              <a:t> a settlement that is more than fair.</a:t>
            </a:r>
          </a:p>
          <a:p>
            <a:endParaRPr lang="en-US" sz="1800" baseline="0" dirty="0" smtClean="0"/>
          </a:p>
          <a:p>
            <a:r>
              <a:rPr lang="en-US" sz="1800" baseline="0" dirty="0" smtClean="0"/>
              <a:t>**Mt 5:42…I think this is like 5:29-30. It is an exaggeration meant to demonstrate the heart of the proper response.  Of course, we would not give a drunk another drink. But the point is – I will have a heart of GENEROSITY rather than of Vengeance.</a:t>
            </a:r>
          </a:p>
          <a:p>
            <a:endParaRPr lang="en-US" sz="1800" baseline="0" dirty="0" smtClean="0"/>
          </a:p>
          <a:p>
            <a:r>
              <a:rPr lang="en-US" sz="1800" baseline="0" dirty="0" smtClean="0"/>
              <a:t>&gt;&gt; This is a teaching on MERCY</a:t>
            </a:r>
          </a:p>
        </p:txBody>
      </p:sp>
      <p:sp>
        <p:nvSpPr>
          <p:cNvPr id="4" name="Slide Number Placeholder 3"/>
          <p:cNvSpPr>
            <a:spLocks noGrp="1"/>
          </p:cNvSpPr>
          <p:nvPr>
            <p:ph type="sldNum" sz="quarter" idx="10"/>
          </p:nvPr>
        </p:nvSpPr>
        <p:spPr/>
        <p:txBody>
          <a:bodyPr/>
          <a:lstStyle/>
          <a:p>
            <a:fld id="{50142CA8-AB94-CD47-AED6-292A1D9A247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Just like they had said you “only” had to keep vows to God.  Now, they would say we “only” have to love our neighbors (those we share</a:t>
            </a:r>
            <a:r>
              <a:rPr lang="en-US" sz="1800" baseline="0" dirty="0" smtClean="0"/>
              <a:t> common heritage, nationality, and religion.)</a:t>
            </a:r>
          </a:p>
          <a:p>
            <a:endParaRPr lang="en-US" sz="1800" dirty="0" smtClean="0"/>
          </a:p>
          <a:p>
            <a:r>
              <a:rPr lang="en-US" sz="1800" baseline="0" dirty="0" smtClean="0"/>
              <a:t>I love that JESUS talks</a:t>
            </a:r>
            <a:r>
              <a:rPr lang="en-US" sz="1800" dirty="0" smtClean="0"/>
              <a:t> about what belongs to GOD! His sun!!</a:t>
            </a:r>
            <a:endParaRPr lang="en-US" sz="1800" baseline="0" dirty="0" smtClean="0"/>
          </a:p>
          <a:p>
            <a:endParaRPr lang="en-US" sz="1800" baseline="0" dirty="0" smtClean="0"/>
          </a:p>
          <a:p>
            <a:r>
              <a:rPr lang="en-US" sz="1800" baseline="0" dirty="0" smtClean="0"/>
              <a:t>** Big IDEA:  Look to GOD in how to handle these situations!  Seek to be more like our Father above!!!</a:t>
            </a:r>
            <a:endParaRPr lang="en-US" sz="1800" dirty="0"/>
          </a:p>
        </p:txBody>
      </p:sp>
      <p:sp>
        <p:nvSpPr>
          <p:cNvPr id="4" name="Slide Number Placeholder 3"/>
          <p:cNvSpPr>
            <a:spLocks noGrp="1"/>
          </p:cNvSpPr>
          <p:nvPr>
            <p:ph type="sldNum" sz="quarter" idx="10"/>
          </p:nvPr>
        </p:nvSpPr>
        <p:spPr/>
        <p:txBody>
          <a:bodyPr/>
          <a:lstStyle/>
          <a:p>
            <a:fld id="{50142CA8-AB94-CD47-AED6-292A1D9A247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God is aiming for our salvation this morning.</a:t>
            </a:r>
          </a:p>
          <a:p>
            <a:endParaRPr lang="en-US" sz="1800" dirty="0" smtClean="0"/>
          </a:p>
          <a:p>
            <a:r>
              <a:rPr lang="en-US" sz="1800" dirty="0" smtClean="0"/>
              <a:t>Despite the fact that we’ve all sinned, we’ve all taken advantage of His goodness. He hasn’t given up on us!</a:t>
            </a:r>
          </a:p>
          <a:p>
            <a:endParaRPr lang="en-US" sz="1800" dirty="0" smtClean="0"/>
          </a:p>
          <a:p>
            <a:r>
              <a:rPr lang="en-US" sz="1800" dirty="0" smtClean="0"/>
              <a:t>HE GAVE MORE – HE GAVE HIS ONLY SON!!!</a:t>
            </a:r>
            <a:endParaRPr lang="en-US" sz="1800" dirty="0"/>
          </a:p>
        </p:txBody>
      </p:sp>
      <p:sp>
        <p:nvSpPr>
          <p:cNvPr id="4" name="Slide Number Placeholder 3"/>
          <p:cNvSpPr>
            <a:spLocks noGrp="1"/>
          </p:cNvSpPr>
          <p:nvPr>
            <p:ph type="sldNum" sz="quarter" idx="10"/>
          </p:nvPr>
        </p:nvSpPr>
        <p:spPr/>
        <p:txBody>
          <a:bodyPr/>
          <a:lstStyle/>
          <a:p>
            <a:fld id="{50142CA8-AB94-CD47-AED6-292A1D9A247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565FA-4DE9-C346-BC24-9BB7AA130CDE}"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1F73-56EE-F34A-8E37-3F81B1D8EDB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565FA-4DE9-C346-BC24-9BB7AA130CDE}" type="datetimeFigureOut">
              <a:rPr lang="en-US" smtClean="0"/>
              <a:pPr/>
              <a:t>10/26/2014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E1F73-56EE-F34A-8E37-3F81B1D8ED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itle-understanding.jpg"/>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lumMod val="50000"/>
                  </a:schemeClr>
                </a:solidFill>
              </a:rPr>
              <a:t>Jesus On Making Vows… </a:t>
            </a:r>
            <a:endParaRPr lang="en-US" i="1" dirty="0">
              <a:solidFill>
                <a:schemeClr val="tx2">
                  <a:lumMod val="50000"/>
                </a:schemeClr>
              </a:solidFill>
            </a:endParaRPr>
          </a:p>
        </p:txBody>
      </p:sp>
      <p:sp>
        <p:nvSpPr>
          <p:cNvPr id="3" name="Content Placeholder 2"/>
          <p:cNvSpPr>
            <a:spLocks noGrp="1"/>
          </p:cNvSpPr>
          <p:nvPr>
            <p:ph idx="1"/>
          </p:nvPr>
        </p:nvSpPr>
        <p:spPr>
          <a:xfrm>
            <a:off x="457200" y="1600200"/>
            <a:ext cx="8229600" cy="4910178"/>
          </a:xfrm>
        </p:spPr>
        <p:txBody>
          <a:bodyPr>
            <a:normAutofit lnSpcReduction="10000"/>
          </a:bodyPr>
          <a:lstStyle/>
          <a:p>
            <a:r>
              <a:rPr lang="en-US" b="1" dirty="0" smtClean="0"/>
              <a:t>The Expected Application: </a:t>
            </a:r>
            <a:r>
              <a:rPr lang="en-US" dirty="0" smtClean="0"/>
              <a:t>Vows to the Lord must be kept, (but others can be modified or go unfulfilled.)</a:t>
            </a:r>
          </a:p>
          <a:p>
            <a:r>
              <a:rPr lang="en-US" dirty="0" smtClean="0"/>
              <a:t>Make No Oath At All…</a:t>
            </a:r>
          </a:p>
          <a:p>
            <a:pPr lvl="1"/>
            <a:r>
              <a:rPr lang="en-US" dirty="0" smtClean="0"/>
              <a:t>Example 1: God, not you, controls heaven.</a:t>
            </a:r>
          </a:p>
          <a:p>
            <a:pPr lvl="1"/>
            <a:r>
              <a:rPr lang="en-US" dirty="0" smtClean="0"/>
              <a:t>Example 2: God, not you, controls earth.</a:t>
            </a:r>
          </a:p>
          <a:p>
            <a:pPr lvl="1"/>
            <a:r>
              <a:rPr lang="en-US" dirty="0" smtClean="0"/>
              <a:t>Example 3: God, not you, controls your head.</a:t>
            </a:r>
          </a:p>
          <a:p>
            <a:pPr algn="ctr"/>
            <a:r>
              <a:rPr lang="en-US" sz="4000" b="1" dirty="0" smtClean="0"/>
              <a:t>Instead of Additional Terms, </a:t>
            </a:r>
            <a:br>
              <a:rPr lang="en-US" sz="4000" b="1" dirty="0" smtClean="0"/>
            </a:br>
            <a:r>
              <a:rPr lang="en-US" sz="4000" b="1" dirty="0" smtClean="0"/>
              <a:t>I Will Be Trustworthy.</a:t>
            </a:r>
            <a:endParaRPr lang="en-US" sz="4000" b="1" dirty="0"/>
          </a:p>
        </p:txBody>
      </p:sp>
    </p:spTree>
  </p:cSld>
  <p:clrMapOvr>
    <a:masterClrMapping/>
  </p:clrMapOvr>
  <p:transition>
    <p:split orient="vert"/>
  </p:transition>
  <p:timing>
    <p:tnLst>
      <p:par>
        <p:cTn id="1" dur="indefinite" restart="never" nodeType="tmRoot"/>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10253F"/>
                </a:solidFill>
              </a:rPr>
              <a:t>Jesus On Vengeance…</a:t>
            </a:r>
            <a:endParaRPr lang="en-US" i="1" dirty="0">
              <a:solidFill>
                <a:srgbClr val="10253F"/>
              </a:solidFill>
            </a:endParaRPr>
          </a:p>
        </p:txBody>
      </p:sp>
      <p:sp>
        <p:nvSpPr>
          <p:cNvPr id="3" name="Content Placeholder 2"/>
          <p:cNvSpPr>
            <a:spLocks noGrp="1"/>
          </p:cNvSpPr>
          <p:nvPr>
            <p:ph idx="1"/>
          </p:nvPr>
        </p:nvSpPr>
        <p:spPr>
          <a:xfrm>
            <a:off x="457200" y="1417638"/>
            <a:ext cx="8229600" cy="4996290"/>
          </a:xfrm>
        </p:spPr>
        <p:txBody>
          <a:bodyPr>
            <a:normAutofit lnSpcReduction="10000"/>
          </a:bodyPr>
          <a:lstStyle/>
          <a:p>
            <a:r>
              <a:rPr lang="en-US" b="1" dirty="0" smtClean="0"/>
              <a:t>The Expected Application: </a:t>
            </a:r>
            <a:r>
              <a:rPr lang="en-US" dirty="0" smtClean="0"/>
              <a:t>When exacting your revenge, the repayment should be equal to the wrong.</a:t>
            </a:r>
          </a:p>
          <a:p>
            <a:r>
              <a:rPr lang="en-US" dirty="0" smtClean="0"/>
              <a:t>Do Not Resist, But Respond With Good</a:t>
            </a:r>
          </a:p>
          <a:p>
            <a:pPr lvl="1"/>
            <a:r>
              <a:rPr lang="en-US" dirty="0" smtClean="0"/>
              <a:t>Example 1: Submit To Another Indignity</a:t>
            </a:r>
          </a:p>
          <a:p>
            <a:pPr lvl="1"/>
            <a:r>
              <a:rPr lang="en-US" dirty="0" smtClean="0"/>
              <a:t>Example 2: Settle The Suit Liberally</a:t>
            </a:r>
          </a:p>
          <a:p>
            <a:pPr lvl="1"/>
            <a:r>
              <a:rPr lang="en-US" dirty="0" smtClean="0"/>
              <a:t>Example 3: Serve Beyond The Minimum</a:t>
            </a:r>
          </a:p>
          <a:p>
            <a:pPr lvl="1"/>
            <a:r>
              <a:rPr lang="en-US" dirty="0" smtClean="0"/>
              <a:t>Example 4: Share With Those Who Ask</a:t>
            </a:r>
          </a:p>
          <a:p>
            <a:pPr algn="ctr"/>
            <a:r>
              <a:rPr lang="en-US" b="1" dirty="0" smtClean="0"/>
              <a:t>In The Face Of Evil, </a:t>
            </a:r>
            <a:br>
              <a:rPr lang="en-US" b="1" dirty="0" smtClean="0"/>
            </a:br>
            <a:r>
              <a:rPr lang="en-US" b="1" dirty="0" smtClean="0"/>
              <a:t>I Will Respond With Grace.</a:t>
            </a:r>
            <a:endParaRPr lang="en-US" b="1" dirty="0"/>
          </a:p>
        </p:txBody>
      </p:sp>
    </p:spTree>
  </p:cSld>
  <p:clrMapOvr>
    <a:masterClrMapping/>
  </p:clrMapOvr>
  <p:transition>
    <p:split orient="vert"/>
  </p:transition>
  <p:timing>
    <p:tnLst>
      <p:par>
        <p:cTn id="1" dur="indefinite" restart="never" nodeType="tmRoot"/>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10253F"/>
                </a:solidFill>
              </a:rPr>
              <a:t>Jesus On Loving Others…</a:t>
            </a:r>
            <a:endParaRPr lang="en-US" i="1" dirty="0">
              <a:solidFill>
                <a:srgbClr val="10253F"/>
              </a:solidFill>
            </a:endParaRPr>
          </a:p>
        </p:txBody>
      </p:sp>
      <p:sp>
        <p:nvSpPr>
          <p:cNvPr id="3" name="Content Placeholder 2"/>
          <p:cNvSpPr>
            <a:spLocks noGrp="1"/>
          </p:cNvSpPr>
          <p:nvPr>
            <p:ph idx="1"/>
          </p:nvPr>
        </p:nvSpPr>
        <p:spPr>
          <a:xfrm>
            <a:off x="183891" y="1519825"/>
            <a:ext cx="8686800" cy="4926253"/>
          </a:xfrm>
        </p:spPr>
        <p:txBody>
          <a:bodyPr>
            <a:normAutofit fontScale="92500"/>
          </a:bodyPr>
          <a:lstStyle/>
          <a:p>
            <a:r>
              <a:rPr lang="en-US" b="1" dirty="0" smtClean="0"/>
              <a:t>The Expected Application: </a:t>
            </a:r>
            <a:r>
              <a:rPr lang="en-US" dirty="0" smtClean="0"/>
              <a:t>Act with love toward people with common heritage, nationality or religion, but conquer and destroy those who oppose you.</a:t>
            </a:r>
          </a:p>
          <a:p>
            <a:r>
              <a:rPr lang="en-US" dirty="0" smtClean="0"/>
              <a:t>Love Your Enemies &amp; Pray</a:t>
            </a:r>
          </a:p>
          <a:p>
            <a:pPr lvl="1"/>
            <a:r>
              <a:rPr lang="en-US" dirty="0" smtClean="0"/>
              <a:t>Example 1: The Father Shines His Sun…</a:t>
            </a:r>
          </a:p>
          <a:p>
            <a:pPr lvl="1"/>
            <a:r>
              <a:rPr lang="en-US" dirty="0" smtClean="0"/>
              <a:t>Example 2: The Father Sends His Rain…</a:t>
            </a:r>
          </a:p>
          <a:p>
            <a:pPr lvl="1"/>
            <a:r>
              <a:rPr lang="en-US" dirty="0" smtClean="0"/>
              <a:t>Example 3: The Tax-Collectors &amp; Gentiles…</a:t>
            </a:r>
          </a:p>
          <a:p>
            <a:pPr algn="ctr"/>
            <a:r>
              <a:rPr lang="en-US" b="1" dirty="0" smtClean="0"/>
              <a:t>Instead of Aiming For Their Destruction, </a:t>
            </a:r>
            <a:br>
              <a:rPr lang="en-US" b="1" dirty="0" smtClean="0"/>
            </a:br>
            <a:r>
              <a:rPr lang="en-US" b="1" dirty="0" smtClean="0"/>
              <a:t>I Will Aim For Their Salvation.</a:t>
            </a:r>
            <a:endParaRPr lang="en-US" b="1" dirty="0"/>
          </a:p>
        </p:txBody>
      </p:sp>
    </p:spTree>
  </p:cSld>
  <p:clrMapOvr>
    <a:masterClrMapping/>
  </p:clrMapOvr>
  <p:transition>
    <p:split orient="vert"/>
  </p:transition>
  <p:timing>
    <p:tnLst>
      <p:par>
        <p:cTn id="1" dur="indefinite" restart="never" nodeType="tmRoot"/>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itle-understanding.jpg"/>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TotalTime>
  <Words>1106</Words>
  <Application>Microsoft Office PowerPoint</Application>
  <PresentationFormat>On-screen Show (4:3)</PresentationFormat>
  <Paragraphs>73</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Jesus On Making Vows… </vt:lpstr>
      <vt:lpstr>Jesus On Vengeance…</vt:lpstr>
      <vt:lpstr>Jesus On Loving Others…</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48</cp:revision>
  <cp:lastPrinted>2014-10-26T02:25:07Z</cp:lastPrinted>
  <dcterms:created xsi:type="dcterms:W3CDTF">2014-10-26T02:17:21Z</dcterms:created>
  <dcterms:modified xsi:type="dcterms:W3CDTF">2014-10-26T13:15:43Z</dcterms:modified>
</cp:coreProperties>
</file>