
<file path=[Content_Types].xml><?xml version="1.0" encoding="utf-8"?>
<Types xmlns="http://schemas.openxmlformats.org/package/2006/content-types">
  <Override PartName="/ppt/notesSlides/notesSlide5.xml" ContentType="application/vnd.openxmlformats-officedocument.presentationml.notesSlide+xml"/>
  <Override PartName="/ppt/slideLayouts/slideLayout1.xml" ContentType="application/vnd.openxmlformats-officedocument.presentationml.slideLayout+xml"/>
  <Default Extension="rels" ContentType="application/vnd.openxmlformats-package.relationships+xml"/>
  <Default Extension="jpeg" ContentType="image/jpeg"/>
  <Default Extension="xml" ContentType="application/xml"/>
  <Override PartName="/ppt/notesSlides/notesSlide3.xml" ContentType="application/vnd.openxmlformats-officedocument.presentationml.notesSlide+xml"/>
  <Override PartName="/ppt/tableStyles.xml" ContentType="application/vnd.openxmlformats-officedocument.presentationml.tableStyles+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notesSlides/notesSlide4.xml" ContentType="application/vnd.openxmlformats-officedocument.presentationml.notes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7"/>
  </p:notesMasterIdLst>
  <p:sldIdLst>
    <p:sldId id="256" r:id="rId2"/>
    <p:sldId id="257" r:id="rId3"/>
    <p:sldId id="259" r:id="rId4"/>
    <p:sldId id="260" r:id="rId5"/>
    <p:sldId id="258"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15620"/>
    <p:restoredTop sz="76352" autoAdjust="0"/>
  </p:normalViewPr>
  <p:slideViewPr>
    <p:cSldViewPr snapToGrid="0" snapToObjects="1">
      <p:cViewPr varScale="1">
        <p:scale>
          <a:sx n="87" d="100"/>
          <a:sy n="87" d="100"/>
        </p:scale>
        <p:origin x="-1504"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2920"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notesMaster" Target="notesMasters/notesMaster1.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A9120F-178B-2348-AE53-C538B7E5559C}" type="datetimeFigureOut">
              <a:rPr lang="en-US" smtClean="0"/>
              <a:t>7/20/14</a:t>
            </a:fld>
            <a:endParaRPr lang="en-US"/>
          </a:p>
        </p:txBody>
      </p:sp>
      <p:sp>
        <p:nvSpPr>
          <p:cNvPr id="4" name="Slide Image Placeholder 3"/>
          <p:cNvSpPr>
            <a:spLocks noGrp="1" noRot="1" noChangeAspect="1"/>
          </p:cNvSpPr>
          <p:nvPr>
            <p:ph type="sldImg" idx="2"/>
          </p:nvPr>
        </p:nvSpPr>
        <p:spPr>
          <a:xfrm>
            <a:off x="1496349" y="61204"/>
            <a:ext cx="3905834" cy="2929376"/>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60091" y="3182517"/>
            <a:ext cx="6441059" cy="575301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643248" y="457200"/>
            <a:ext cx="1057903" cy="457200"/>
          </a:xfrm>
          <a:prstGeom prst="rect">
            <a:avLst/>
          </a:prstGeom>
        </p:spPr>
        <p:txBody>
          <a:bodyPr vert="horz" lIns="91440" tIns="45720" rIns="91440" bIns="45720" rtlCol="0" anchor="b"/>
          <a:lstStyle>
            <a:lvl1pPr algn="r">
              <a:defRPr sz="1200"/>
            </a:lvl1pPr>
          </a:lstStyle>
          <a:p>
            <a:fld id="{FB000FFD-0F24-4A40-A873-54867FA0429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Tonight – I want us to just walk through Proverb 4. Not complicated, just good – sound thinking that helps us shine for the Lord.</a:t>
            </a:r>
            <a:endParaRPr lang="en-US" sz="1800" dirty="0"/>
          </a:p>
        </p:txBody>
      </p:sp>
      <p:sp>
        <p:nvSpPr>
          <p:cNvPr id="4" name="Slide Number Placeholder 3"/>
          <p:cNvSpPr>
            <a:spLocks noGrp="1"/>
          </p:cNvSpPr>
          <p:nvPr>
            <p:ph type="sldNum" sz="quarter" idx="10"/>
          </p:nvPr>
        </p:nvSpPr>
        <p:spPr/>
        <p:txBody>
          <a:bodyPr/>
          <a:lstStyle/>
          <a:p>
            <a:fld id="{FB000FFD-0F24-4A40-A873-54867FA0429B}"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sz="1800" dirty="0" smtClean="0"/>
              <a:t>Verses</a:t>
            </a:r>
            <a:r>
              <a:rPr lang="en-US" sz="1800" baseline="0" dirty="0" smtClean="0"/>
              <a:t> 1-9 Introduce us to the Father providing the guidance recorded in this chapter…</a:t>
            </a:r>
          </a:p>
          <a:p>
            <a:endParaRPr lang="en-US" sz="1800" baseline="0" dirty="0" smtClean="0"/>
          </a:p>
          <a:p>
            <a:r>
              <a:rPr lang="en-US" sz="1800" baseline="0" dirty="0" smtClean="0"/>
              <a:t>Teachers: Taking up our responsibility – schools, peers, the church – all aid us, but this is our duty.</a:t>
            </a:r>
          </a:p>
          <a:p>
            <a:endParaRPr lang="en-US" sz="1800" baseline="0" dirty="0" smtClean="0"/>
          </a:p>
          <a:p>
            <a:r>
              <a:rPr lang="en-US" sz="1800" baseline="0" dirty="0" smtClean="0"/>
              <a:t>Tender: Don’t wait. Begin now instructing in wisdom.</a:t>
            </a:r>
          </a:p>
          <a:p>
            <a:endParaRPr lang="en-US" sz="1800" baseline="0" dirty="0" smtClean="0"/>
          </a:p>
          <a:p>
            <a:r>
              <a:rPr lang="en-US" sz="1800" baseline="0" dirty="0" smtClean="0"/>
              <a:t>Earnestly: Look at the emphatic, and enthusiastic pleading of this father. He is impressing this on them as a matter of life and death.  Tell them – I want you to remember this.  Certainly our times call for some Powerful Parenting – with the corruption of our culture and the negative influences around…we’ve got to equip our kids with a powerful defense.</a:t>
            </a:r>
          </a:p>
          <a:p>
            <a:endParaRPr lang="en-US" sz="1800" baseline="0" dirty="0" smtClean="0"/>
          </a:p>
          <a:p>
            <a:r>
              <a:rPr lang="en-US" sz="1800" baseline="0" dirty="0" err="1" smtClean="0"/>
              <a:t>Wisdom:Wisdom</a:t>
            </a:r>
            <a:r>
              <a:rPr lang="en-US" sz="1800" baseline="0" dirty="0" smtClean="0"/>
              <a:t> is personified as a woman…a friend you can count on.</a:t>
            </a:r>
          </a:p>
          <a:p>
            <a:endParaRPr lang="en-US" sz="1800" baseline="0" dirty="0" smtClean="0"/>
          </a:p>
          <a:p>
            <a:r>
              <a:rPr lang="en-US" sz="1800" baseline="0" dirty="0" smtClean="0"/>
              <a:t>Fathers – notice that his longing is not for athletic success or financial success.  His goal is RIGHTEOUSNESS.  This must be ours as well.</a:t>
            </a:r>
            <a:endParaRPr lang="en-US" sz="1800" dirty="0"/>
          </a:p>
        </p:txBody>
      </p:sp>
      <p:sp>
        <p:nvSpPr>
          <p:cNvPr id="4" name="Slide Number Placeholder 3"/>
          <p:cNvSpPr>
            <a:spLocks noGrp="1"/>
          </p:cNvSpPr>
          <p:nvPr>
            <p:ph type="sldNum" sz="quarter" idx="10"/>
          </p:nvPr>
        </p:nvSpPr>
        <p:spPr/>
        <p:txBody>
          <a:bodyPr/>
          <a:lstStyle/>
          <a:p>
            <a:fld id="{FB000FFD-0F24-4A40-A873-54867FA0429B}"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Progress &amp; Vitality</a:t>
            </a:r>
          </a:p>
          <a:p>
            <a:pPr>
              <a:buFontTx/>
              <a:buChar char="-"/>
            </a:pPr>
            <a:r>
              <a:rPr lang="en-US" sz="1800" dirty="0" smtClean="0"/>
              <a:t>Not stumble:</a:t>
            </a:r>
            <a:r>
              <a:rPr lang="en-US" sz="1800" baseline="0" dirty="0" smtClean="0"/>
              <a:t> When your mind is trained to do the right thing – and you come to a crisis moment – you’ll make a wise, godly choice – </a:t>
            </a:r>
            <a:r>
              <a:rPr lang="en-US" sz="1800" baseline="0" dirty="0" err="1" smtClean="0"/>
              <a:t>bc</a:t>
            </a:r>
            <a:r>
              <a:rPr lang="en-US" sz="1800" baseline="0" dirty="0" smtClean="0"/>
              <a:t> that’s what you are in the habit of doing. You can see clearly what decision is most full of integrity and kindness.</a:t>
            </a:r>
          </a:p>
          <a:p>
            <a:pPr>
              <a:buFontTx/>
              <a:buNone/>
            </a:pPr>
            <a:endParaRPr lang="en-US" sz="1800" dirty="0" smtClean="0"/>
          </a:p>
          <a:p>
            <a:r>
              <a:rPr lang="en-US" sz="1800" dirty="0" smtClean="0"/>
              <a:t> – not just avoiding death – but actually having a zest for life.  Where</a:t>
            </a:r>
            <a:r>
              <a:rPr lang="en-US" sz="1800" baseline="0" dirty="0" smtClean="0"/>
              <a:t> sin drains the life from us – </a:t>
            </a:r>
            <a:r>
              <a:rPr lang="en-US" sz="1800" baseline="0" dirty="0" err="1" smtClean="0"/>
              <a:t>Rigteousness</a:t>
            </a:r>
            <a:r>
              <a:rPr lang="en-US" sz="1800" baseline="0" dirty="0" smtClean="0"/>
              <a:t> fuels us up to keep going long after others would quit.</a:t>
            </a:r>
          </a:p>
          <a:p>
            <a:endParaRPr lang="en-US" sz="1800" baseline="0" dirty="0" smtClean="0"/>
          </a:p>
          <a:p>
            <a:r>
              <a:rPr lang="en-US" sz="1800" baseline="0" dirty="0" smtClean="0"/>
              <a:t>*Mark Copeland points out – this is progressive brightness…light is growing to the full noon sun.  We are created by God to grow, grow some more, and keep growing!</a:t>
            </a:r>
          </a:p>
          <a:p>
            <a:endParaRPr lang="en-US" sz="1800" baseline="0" dirty="0" smtClean="0"/>
          </a:p>
          <a:p>
            <a:r>
              <a:rPr lang="en-US" sz="1800" baseline="0" dirty="0" smtClean="0"/>
              <a:t>There are ONLY 2 paths – Jesus says “I am the Way, the Truth, and the Life, no one comes to the Father but through me.”  We must be sure we stay in the path of LIGHT!</a:t>
            </a:r>
            <a:endParaRPr lang="en-US" sz="1800" dirty="0"/>
          </a:p>
        </p:txBody>
      </p:sp>
      <p:sp>
        <p:nvSpPr>
          <p:cNvPr id="4" name="Slide Number Placeholder 3"/>
          <p:cNvSpPr>
            <a:spLocks noGrp="1"/>
          </p:cNvSpPr>
          <p:nvPr>
            <p:ph type="sldNum" sz="quarter" idx="10"/>
          </p:nvPr>
        </p:nvSpPr>
        <p:spPr/>
        <p:txBody>
          <a:bodyPr/>
          <a:lstStyle/>
          <a:p>
            <a:fld id="{FB000FFD-0F24-4A40-A873-54867FA0429B}"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800" baseline="0" dirty="0" smtClean="0"/>
          </a:p>
          <a:p>
            <a:r>
              <a:rPr lang="en-US" sz="1800" baseline="0" dirty="0" smtClean="0"/>
              <a:t>Vs 21 - God’s Words should be the center- the core – the foundation of our heart &amp; mind.</a:t>
            </a:r>
          </a:p>
          <a:p>
            <a:endParaRPr lang="en-US" sz="180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baseline="0" dirty="0" smtClean="0"/>
              <a:t>Vs 23 - </a:t>
            </a:r>
            <a:r>
              <a:rPr lang="en-US" sz="1800" dirty="0" smtClean="0"/>
              <a:t>Just as the FATHER has a responsibility</a:t>
            </a:r>
            <a:r>
              <a:rPr lang="en-US" sz="1800" baseline="0" dirty="0" smtClean="0"/>
              <a:t> to EARNESTLY teach – He knows he won’t be around forever and He won’t be the only voice they hear.  HE is training his children and ultimately us too – to discern things carefully.</a:t>
            </a:r>
          </a:p>
          <a:p>
            <a:endParaRPr lang="en-US" sz="1800" baseline="0" dirty="0" smtClean="0"/>
          </a:p>
          <a:p>
            <a:r>
              <a:rPr lang="en-US" sz="1800" baseline="0" dirty="0" smtClean="0"/>
              <a:t>Vs 24 –LIES: don’t use them, don’t put up with them.</a:t>
            </a:r>
          </a:p>
          <a:p>
            <a:endParaRPr lang="en-US" sz="1800" baseline="0" dirty="0" smtClean="0"/>
          </a:p>
          <a:p>
            <a:r>
              <a:rPr lang="en-US" sz="1800" baseline="0" dirty="0" smtClean="0"/>
              <a:t>Vs 25 – “Be careful little eyes what you see…” The song paraphrases this lesson well.  I remember my High School History teacher, who was  a Christian, saying – if you are going to have an open mind – you better keep the screen in.</a:t>
            </a:r>
          </a:p>
          <a:p>
            <a:endParaRPr lang="en-US" sz="1800" baseline="0" dirty="0" smtClean="0"/>
          </a:p>
          <a:p>
            <a:r>
              <a:rPr lang="en-US" sz="1800" baseline="0" dirty="0" smtClean="0"/>
              <a:t>Vs 26-27 - - Stay on the straight and narrow</a:t>
            </a:r>
          </a:p>
          <a:p>
            <a:endParaRPr lang="en-US" sz="1800" dirty="0"/>
          </a:p>
        </p:txBody>
      </p:sp>
      <p:sp>
        <p:nvSpPr>
          <p:cNvPr id="4" name="Slide Number Placeholder 3"/>
          <p:cNvSpPr>
            <a:spLocks noGrp="1"/>
          </p:cNvSpPr>
          <p:nvPr>
            <p:ph type="sldNum" sz="quarter" idx="10"/>
          </p:nvPr>
        </p:nvSpPr>
        <p:spPr/>
        <p:txBody>
          <a:bodyPr/>
          <a:lstStyle/>
          <a:p>
            <a:fld id="{FB000FFD-0F24-4A40-A873-54867FA0429B}"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Tonight – do you need to get onto the Path of Light?</a:t>
            </a:r>
            <a:endParaRPr lang="en-US" sz="1800" dirty="0"/>
          </a:p>
        </p:txBody>
      </p:sp>
      <p:sp>
        <p:nvSpPr>
          <p:cNvPr id="4" name="Slide Number Placeholder 3"/>
          <p:cNvSpPr>
            <a:spLocks noGrp="1"/>
          </p:cNvSpPr>
          <p:nvPr>
            <p:ph type="sldNum" sz="quarter" idx="10"/>
          </p:nvPr>
        </p:nvSpPr>
        <p:spPr/>
        <p:txBody>
          <a:bodyPr/>
          <a:lstStyle/>
          <a:p>
            <a:fld id="{FB000FFD-0F24-4A40-A873-54867FA0429B}"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67C1C3-7C4F-E94A-82FD-4DE32A8FC709}" type="datetimeFigureOut">
              <a:rPr lang="en-US" smtClean="0"/>
              <a:pPr/>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C1C3-7C4F-E94A-82FD-4DE32A8FC709}" type="datetimeFigureOut">
              <a:rPr lang="en-US" smtClean="0"/>
              <a:pPr/>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C1C3-7C4F-E94A-82FD-4DE32A8FC709}" type="datetimeFigureOut">
              <a:rPr lang="en-US" smtClean="0"/>
              <a:pPr/>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67C1C3-7C4F-E94A-82FD-4DE32A8FC709}" type="datetimeFigureOut">
              <a:rPr lang="en-US" smtClean="0"/>
              <a:pPr/>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467C1C3-7C4F-E94A-82FD-4DE32A8FC709}" type="datetimeFigureOut">
              <a:rPr lang="en-US" smtClean="0"/>
              <a:pPr/>
              <a:t>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67C1C3-7C4F-E94A-82FD-4DE32A8FC709}" type="datetimeFigureOut">
              <a:rPr lang="en-US" smtClean="0"/>
              <a:pPr/>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67C1C3-7C4F-E94A-82FD-4DE32A8FC709}" type="datetimeFigureOut">
              <a:rPr lang="en-US" smtClean="0"/>
              <a:pPr/>
              <a:t>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67C1C3-7C4F-E94A-82FD-4DE32A8FC709}" type="datetimeFigureOut">
              <a:rPr lang="en-US" smtClean="0"/>
              <a:pPr/>
              <a:t>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7C1C3-7C4F-E94A-82FD-4DE32A8FC709}" type="datetimeFigureOut">
              <a:rPr lang="en-US" smtClean="0"/>
              <a:pPr/>
              <a:t>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7C1C3-7C4F-E94A-82FD-4DE32A8FC709}" type="datetimeFigureOut">
              <a:rPr lang="en-US" smtClean="0"/>
              <a:pPr/>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67C1C3-7C4F-E94A-82FD-4DE32A8FC709}" type="datetimeFigureOut">
              <a:rPr lang="en-US" smtClean="0"/>
              <a:pPr/>
              <a:t>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94FE9-66D8-E844-93DC-CF8178BA4477}" type="slidenum">
              <a:rPr lang="en-US" smtClean="0"/>
              <a:pPr/>
              <a:t>‹#›</a:t>
            </a:fld>
            <a:endParaRPr lang="en-US"/>
          </a:p>
        </p:txBody>
      </p:sp>
    </p:spTree>
  </p:cSld>
  <p:clrMapOvr>
    <a:masterClrMapping/>
  </p:clrMapOvr>
  <p:transition>
    <p:wedg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7C1C3-7C4F-E94A-82FD-4DE32A8FC709}" type="datetimeFigureOut">
              <a:rPr lang="en-US" smtClean="0"/>
              <a:pPr/>
              <a:t>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94FE9-66D8-E844-93DC-CF8178BA44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3">
                                            <p:txEl>
                                              <p:pRg st="4" end="4"/>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37"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900"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900"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900"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900"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1000"/>
                        <p:tgtEl>
                          <p:spTgt spid="3"/>
                        </p:tgtEl>
                      </p:cBhvr>
                    </p:animEffect>
                    <p:anim calcmode="lin" valueType="num">
                      <p:cBhvr>
                        <p:cTn dur="1000" fill="hold"/>
                        <p:tgtEl>
                          <p:spTgt spid="3"/>
                        </p:tgtEl>
                        <p:attrNameLst>
                          <p:attrName>ppt_x</p:attrName>
                        </p:attrNameLst>
                      </p:cBhvr>
                      <p:tavLst>
                        <p:tav tm="0">
                          <p:val>
                            <p:strVal val="#ppt_x"/>
                          </p:val>
                        </p:tav>
                        <p:tav tm="100000">
                          <p:val>
                            <p:strVal val="#ppt_x"/>
                          </p:val>
                        </p:tav>
                      </p:tavLst>
                    </p:anim>
                    <p:anim calcmode="lin" valueType="num">
                      <p:cBhvr>
                        <p:cTn dur="900" decel="100000" fill="hold"/>
                        <p:tgtEl>
                          <p:spTgt spid="3"/>
                        </p:tgtEl>
                        <p:attrNameLst>
                          <p:attrName>ppt_y</p:attrName>
                        </p:attrNameLst>
                      </p:cBhvr>
                      <p:tavLst>
                        <p:tav tm="0">
                          <p:val>
                            <p:strVal val="#ppt_y+1"/>
                          </p:val>
                        </p:tav>
                        <p:tav tm="100000">
                          <p:val>
                            <p:strVal val="#ppt_y-.03"/>
                          </p:val>
                        </p:tav>
                      </p:tavLst>
                    </p:anim>
                    <p:anim calcmode="lin" valueType="num">
                      <p:cBhvr>
                        <p:cTn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kern="1200">
          <a:solidFill>
            <a:schemeClr val="tx1"/>
          </a:solidFill>
          <a:latin typeface="Lucida Bright"/>
          <a:ea typeface="+mj-ea"/>
          <a:cs typeface="Lucida Br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ucida Bright"/>
          <a:ea typeface="+mn-ea"/>
          <a:cs typeface="Lucida Bright"/>
        </a:defRPr>
      </a:lvl1pPr>
      <a:lvl2pPr marL="742950" indent="-285750" algn="l" defTabSz="457200" rtl="0" eaLnBrk="1" latinLnBrk="0" hangingPunct="1">
        <a:spcBef>
          <a:spcPct val="20000"/>
        </a:spcBef>
        <a:buFont typeface="Arial"/>
        <a:buChar char="–"/>
        <a:defRPr sz="2800" kern="1200">
          <a:solidFill>
            <a:schemeClr val="tx1"/>
          </a:solidFill>
          <a:latin typeface="Lucida Bright"/>
          <a:ea typeface="+mn-ea"/>
          <a:cs typeface="Lucida Bright"/>
        </a:defRPr>
      </a:lvl2pPr>
      <a:lvl3pPr marL="1143000" indent="-228600" algn="l" defTabSz="457200" rtl="0" eaLnBrk="1" latinLnBrk="0" hangingPunct="1">
        <a:spcBef>
          <a:spcPct val="20000"/>
        </a:spcBef>
        <a:buFont typeface="Arial"/>
        <a:buChar char="•"/>
        <a:defRPr sz="2400" kern="1200">
          <a:solidFill>
            <a:schemeClr val="tx1"/>
          </a:solidFill>
          <a:latin typeface="Lucida Bright"/>
          <a:ea typeface="+mn-ea"/>
          <a:cs typeface="Lucida Bright"/>
        </a:defRPr>
      </a:lvl3pPr>
      <a:lvl4pPr marL="1600200" indent="-228600" algn="l" defTabSz="457200" rtl="0" eaLnBrk="1" latinLnBrk="0" hangingPunct="1">
        <a:spcBef>
          <a:spcPct val="20000"/>
        </a:spcBef>
        <a:buFont typeface="Arial"/>
        <a:buChar char="–"/>
        <a:defRPr sz="2000" kern="1200">
          <a:solidFill>
            <a:schemeClr val="tx1"/>
          </a:solidFill>
          <a:latin typeface="Lucida Bright"/>
          <a:ea typeface="+mn-ea"/>
          <a:cs typeface="Lucida Bright"/>
        </a:defRPr>
      </a:lvl4pPr>
      <a:lvl5pPr marL="2057400" indent="-228600" algn="l" defTabSz="457200" rtl="0" eaLnBrk="1" latinLnBrk="0" hangingPunct="1">
        <a:spcBef>
          <a:spcPct val="20000"/>
        </a:spcBef>
        <a:buFont typeface="Arial"/>
        <a:buChar char="»"/>
        <a:defRPr sz="2000" kern="1200">
          <a:solidFill>
            <a:schemeClr val="tx1"/>
          </a:solidFill>
          <a:latin typeface="Lucida Bright"/>
          <a:ea typeface="+mn-ea"/>
          <a:cs typeface="Lucida Br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ight-Prov4.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Father To Remember</a:t>
            </a:r>
            <a:endParaRPr lang="en-US" b="1" dirty="0"/>
          </a:p>
        </p:txBody>
      </p:sp>
      <p:sp>
        <p:nvSpPr>
          <p:cNvPr id="3" name="Content Placeholder 2"/>
          <p:cNvSpPr>
            <a:spLocks noGrp="1"/>
          </p:cNvSpPr>
          <p:nvPr>
            <p:ph idx="1"/>
          </p:nvPr>
        </p:nvSpPr>
        <p:spPr>
          <a:xfrm>
            <a:off x="457200" y="1600200"/>
            <a:ext cx="8229600" cy="4794274"/>
          </a:xfrm>
        </p:spPr>
        <p:txBody>
          <a:bodyPr>
            <a:normAutofit fontScale="92500" lnSpcReduction="10000"/>
          </a:bodyPr>
          <a:lstStyle/>
          <a:p>
            <a:r>
              <a:rPr lang="en-US" dirty="0" smtClean="0"/>
              <a:t>Fathers, We Must Be Teachers.</a:t>
            </a:r>
          </a:p>
          <a:p>
            <a:pPr lvl="1"/>
            <a:r>
              <a:rPr lang="en-US" dirty="0" smtClean="0"/>
              <a:t>Vs 1-2</a:t>
            </a:r>
          </a:p>
          <a:p>
            <a:r>
              <a:rPr lang="en-US" dirty="0" smtClean="0"/>
              <a:t>Fathers, We Must Begin In The “Tender” Years.</a:t>
            </a:r>
          </a:p>
          <a:p>
            <a:pPr lvl="1"/>
            <a:r>
              <a:rPr lang="en-US" dirty="0" smtClean="0"/>
              <a:t>Vs 3-4</a:t>
            </a:r>
          </a:p>
          <a:p>
            <a:r>
              <a:rPr lang="en-US" dirty="0" smtClean="0"/>
              <a:t>Fathers, We Must Teach Earnestly.</a:t>
            </a:r>
          </a:p>
          <a:p>
            <a:pPr lvl="1"/>
            <a:r>
              <a:rPr lang="en-US" dirty="0" smtClean="0"/>
              <a:t>Vs 5</a:t>
            </a:r>
          </a:p>
          <a:p>
            <a:r>
              <a:rPr lang="en-US" dirty="0" smtClean="0"/>
              <a:t>Fathers, We Must Introduce Them To Our Dependable Friend: Wisdom.</a:t>
            </a:r>
          </a:p>
          <a:p>
            <a:pPr lvl="1"/>
            <a:r>
              <a:rPr lang="en-US" dirty="0" smtClean="0"/>
              <a:t>Vs 6-9 </a:t>
            </a:r>
            <a:endParaRPr lang="en-US" dirty="0"/>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Path to Follow</a:t>
            </a:r>
            <a:endParaRPr lang="en-US" b="1" dirty="0"/>
          </a:p>
        </p:txBody>
      </p:sp>
      <p:sp>
        <p:nvSpPr>
          <p:cNvPr id="3" name="Content Placeholder 2"/>
          <p:cNvSpPr>
            <a:spLocks noGrp="1"/>
          </p:cNvSpPr>
          <p:nvPr>
            <p:ph idx="1"/>
          </p:nvPr>
        </p:nvSpPr>
        <p:spPr/>
        <p:txBody>
          <a:bodyPr>
            <a:normAutofit lnSpcReduction="10000"/>
          </a:bodyPr>
          <a:lstStyle/>
          <a:p>
            <a:r>
              <a:rPr lang="en-US" dirty="0" smtClean="0"/>
              <a:t>The Path to a Long Life</a:t>
            </a:r>
          </a:p>
          <a:p>
            <a:pPr lvl="1"/>
            <a:r>
              <a:rPr lang="en-US" dirty="0" smtClean="0"/>
              <a:t>Vs 10-11</a:t>
            </a:r>
          </a:p>
          <a:p>
            <a:r>
              <a:rPr lang="en-US" dirty="0" smtClean="0"/>
              <a:t>The Path to Progress &amp; Vitality</a:t>
            </a:r>
          </a:p>
          <a:p>
            <a:pPr lvl="1"/>
            <a:r>
              <a:rPr lang="en-US" dirty="0" smtClean="0"/>
              <a:t>Vs 12-13</a:t>
            </a:r>
          </a:p>
          <a:p>
            <a:r>
              <a:rPr lang="en-US" dirty="0" smtClean="0"/>
              <a:t>Don’t Enter…Don’t Continue…Don’t Even Get Close To…The Path of Evil.</a:t>
            </a:r>
          </a:p>
          <a:p>
            <a:pPr lvl="1"/>
            <a:r>
              <a:rPr lang="en-US" dirty="0" smtClean="0"/>
              <a:t>Vs 14-15</a:t>
            </a:r>
          </a:p>
          <a:p>
            <a:r>
              <a:rPr lang="en-US" dirty="0" smtClean="0"/>
              <a:t>The Light of Full Day vs. Darkness</a:t>
            </a:r>
          </a:p>
          <a:p>
            <a:pPr lvl="1"/>
            <a:r>
              <a:rPr lang="en-US" dirty="0" smtClean="0"/>
              <a:t>Vs. 16-19</a:t>
            </a:r>
          </a:p>
          <a:p>
            <a:endParaRPr lang="en-US" dirty="0"/>
          </a:p>
        </p:txBody>
      </p:sp>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Heart to Transform</a:t>
            </a:r>
            <a:endParaRPr lang="en-US" b="1" dirty="0"/>
          </a:p>
        </p:txBody>
      </p:sp>
      <p:sp>
        <p:nvSpPr>
          <p:cNvPr id="3" name="Content Placeholder 2"/>
          <p:cNvSpPr>
            <a:spLocks noGrp="1"/>
          </p:cNvSpPr>
          <p:nvPr>
            <p:ph idx="1"/>
          </p:nvPr>
        </p:nvSpPr>
        <p:spPr/>
        <p:txBody>
          <a:bodyPr>
            <a:normAutofit/>
          </a:bodyPr>
          <a:lstStyle/>
          <a:p>
            <a:r>
              <a:rPr lang="en-US" dirty="0" smtClean="0"/>
              <a:t>Calling For Full Attention &amp; Retention</a:t>
            </a:r>
          </a:p>
          <a:p>
            <a:pPr lvl="1"/>
            <a:r>
              <a:rPr lang="en-US" dirty="0" smtClean="0"/>
              <a:t>Vs 20-22</a:t>
            </a:r>
          </a:p>
          <a:p>
            <a:r>
              <a:rPr lang="en-US" dirty="0" smtClean="0"/>
              <a:t>The Full Body: “ear, sight, heart, feet”</a:t>
            </a:r>
          </a:p>
          <a:p>
            <a:pPr lvl="1"/>
            <a:r>
              <a:rPr lang="en-US" dirty="0" smtClean="0"/>
              <a:t>Warning Similar to 2 Timothy 4:3</a:t>
            </a:r>
          </a:p>
          <a:p>
            <a:r>
              <a:rPr lang="en-US" dirty="0" smtClean="0"/>
              <a:t>We</a:t>
            </a:r>
            <a:r>
              <a:rPr lang="en-US" dirty="0" smtClean="0"/>
              <a:t> Must </a:t>
            </a:r>
            <a:r>
              <a:rPr lang="en-US" dirty="0" smtClean="0"/>
              <a:t>Use Wisdom In Processing What We Hear &amp; See In The World.</a:t>
            </a:r>
          </a:p>
          <a:p>
            <a:r>
              <a:rPr lang="en-US" dirty="0" smtClean="0"/>
              <a:t>We</a:t>
            </a:r>
            <a:r>
              <a:rPr lang="en-US" dirty="0" smtClean="0"/>
              <a:t> Must Diligently Watch Over What We Incorporate Into </a:t>
            </a:r>
            <a:r>
              <a:rPr lang="en-US" dirty="0" smtClean="0"/>
              <a:t>Ou</a:t>
            </a:r>
            <a:r>
              <a:rPr lang="en-US" dirty="0" smtClean="0"/>
              <a:t>r Thinking.</a:t>
            </a:r>
            <a:endParaRPr lang="en-US" dirty="0"/>
          </a:p>
        </p:txBody>
      </p:sp>
    </p:spTree>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Light-Prov4.jpg"/>
          <p:cNvPicPr>
            <a:picLocks noChangeAspect="1"/>
          </p:cNvPicPr>
          <p:nvPr/>
        </p:nvPicPr>
        <p:blipFill>
          <a:blip r:embed="rId3"/>
          <a:stretch>
            <a:fillRect/>
          </a:stretch>
        </p:blipFill>
        <p:spPr>
          <a:xfrm>
            <a:off x="0" y="-1"/>
            <a:ext cx="9144000" cy="6858001"/>
          </a:xfrm>
          <a:prstGeom prst="rect">
            <a:avLst/>
          </a:prstGeom>
        </p:spPr>
      </p:pic>
    </p:spTree>
  </p:cSld>
  <p:clrMapOvr>
    <a:masterClrMapping/>
  </p:clrMapOvr>
  <p:transition>
    <p:wedg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TotalTime>
  <Words>706</Words>
  <Application>Microsoft Macintosh PowerPoint</Application>
  <PresentationFormat>On-screen Show (4:3)</PresentationFormat>
  <Paragraphs>61</Paragraphs>
  <Slides>5</Slides>
  <Notes>5</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Office Theme</vt:lpstr>
      <vt:lpstr>Slide 1</vt:lpstr>
      <vt:lpstr>A Father To Remember</vt:lpstr>
      <vt:lpstr>A Path to Follow</vt:lpstr>
      <vt:lpstr>A Heart to Transform</vt:lpstr>
      <vt:lpstr>Slide 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Phillip Shumake</cp:lastModifiedBy>
  <cp:revision>22</cp:revision>
  <cp:lastPrinted>2014-07-20T19:18:45Z</cp:lastPrinted>
  <dcterms:created xsi:type="dcterms:W3CDTF">2014-07-20T18:27:48Z</dcterms:created>
  <dcterms:modified xsi:type="dcterms:W3CDTF">2014-07-20T19:19:03Z</dcterms:modified>
</cp:coreProperties>
</file>