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70" r:id="rId3"/>
    <p:sldId id="267" r:id="rId4"/>
    <p:sldId id="268" r:id="rId5"/>
    <p:sldId id="269" r:id="rId6"/>
    <p:sldId id="27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64" autoAdjust="0"/>
  </p:normalViewPr>
  <p:slideViewPr>
    <p:cSldViewPr snapToGrid="0" snapToObjects="1">
      <p:cViewPr varScale="1">
        <p:scale>
          <a:sx n="52" d="100"/>
          <a:sy n="52" d="100"/>
        </p:scale>
        <p:origin x="-744" y="-96"/>
      </p:cViewPr>
      <p:guideLst>
        <p:guide orient="horz" pos="2160"/>
        <p:guide pos="2880"/>
      </p:guideLst>
    </p:cSldViewPr>
  </p:slideViewPr>
  <p:notesTextViewPr>
    <p:cViewPr>
      <p:scale>
        <a:sx n="100" d="100"/>
        <a:sy n="100" d="100"/>
      </p:scale>
      <p:origin x="18" y="0"/>
    </p:cViewPr>
  </p:notesTextViewPr>
  <p:notesViewPr>
    <p:cSldViewPr snapToGrid="0" snapToObjects="1">
      <p:cViewPr varScale="1">
        <p:scale>
          <a:sx n="50" d="100"/>
          <a:sy n="50" d="100"/>
        </p:scale>
        <p:origin x="-160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82506-018D-434D-A619-11C8CDE2C5DA}" type="datetimeFigureOut">
              <a:rPr lang="en-US" smtClean="0"/>
              <a:pPr/>
              <a:t>2/1/2015</a:t>
            </a:fld>
            <a:endParaRPr lang="en-US"/>
          </a:p>
        </p:txBody>
      </p:sp>
      <p:sp>
        <p:nvSpPr>
          <p:cNvPr id="4" name="Slide Image Placeholder 3"/>
          <p:cNvSpPr>
            <a:spLocks noGrp="1" noRot="1" noChangeAspect="1"/>
          </p:cNvSpPr>
          <p:nvPr>
            <p:ph type="sldImg" idx="2"/>
          </p:nvPr>
        </p:nvSpPr>
        <p:spPr>
          <a:xfrm>
            <a:off x="1732610" y="0"/>
            <a:ext cx="3362228" cy="252167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6065" y="2491431"/>
            <a:ext cx="6614521" cy="662232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986813" y="457200"/>
            <a:ext cx="869600" cy="457200"/>
          </a:xfrm>
          <a:prstGeom prst="rect">
            <a:avLst/>
          </a:prstGeom>
        </p:spPr>
        <p:txBody>
          <a:bodyPr vert="horz" lIns="91440" tIns="45720" rIns="91440" bIns="45720" rtlCol="0" anchor="b"/>
          <a:lstStyle>
            <a:lvl1pPr algn="r">
              <a:defRPr sz="1200"/>
            </a:lvl1pPr>
          </a:lstStyle>
          <a:p>
            <a:fld id="{316AD1D7-02B2-BD41-80E4-8103A2DA38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smtClean="0"/>
              <a:t>Today</a:t>
            </a:r>
            <a:r>
              <a:rPr lang="en-US" sz="1600" dirty="0" smtClean="0"/>
              <a:t>,</a:t>
            </a:r>
            <a:r>
              <a:rPr lang="en-US" sz="1600" baseline="0" dirty="0" smtClean="0"/>
              <a:t> we are going to look at 9 verses from the book of Numbers to learn a story that everyone should know.  These Verses that are in their own right pretty interesting, but just because it’s a cool story isn’t why we have to know them.  These verses are particularly important, because Jesus references this story in John 3, </a:t>
            </a:r>
            <a:r>
              <a:rPr lang="en-US" sz="1600" b="1" baseline="0" dirty="0" smtClean="0"/>
              <a:t>to let us know that when we understand this story – then we understand Him even better.</a:t>
            </a:r>
          </a:p>
          <a:p>
            <a:endParaRPr lang="en-US" sz="1600" baseline="0" dirty="0" smtClean="0"/>
          </a:p>
          <a:p>
            <a:r>
              <a:rPr lang="en-US" sz="1600" baseline="0" dirty="0" smtClean="0"/>
              <a:t>People are IMPATIENT with this long route…  So much so that they have complaints that don’t even make sense – and they very strongly insult God complaining about the manna.</a:t>
            </a:r>
          </a:p>
          <a:p>
            <a:endParaRPr lang="en-US" sz="1600" baseline="0" dirty="0" smtClean="0"/>
          </a:p>
          <a:p>
            <a:r>
              <a:rPr lang="en-US" sz="1600" dirty="0" smtClean="0"/>
              <a:t>We see so obviously that their complaints</a:t>
            </a:r>
            <a:r>
              <a:rPr lang="en-US" sz="1600" baseline="0" dirty="0" smtClean="0"/>
              <a:t> don’t make sense – have we paused to admit how often our complaints are just as foolish.</a:t>
            </a:r>
          </a:p>
          <a:p>
            <a:endParaRPr lang="en-US" sz="1600" baseline="0" dirty="0" smtClean="0"/>
          </a:p>
          <a:p>
            <a:r>
              <a:rPr lang="en-US" sz="1600" baseline="0" dirty="0" smtClean="0"/>
              <a:t>&gt;&gt; Look around and see how richly blessed we are.</a:t>
            </a:r>
          </a:p>
          <a:p>
            <a:r>
              <a:rPr lang="en-US" sz="1600" baseline="0" dirty="0" smtClean="0"/>
              <a:t>&gt;&gt;Look back and see how very far God has brought us.</a:t>
            </a:r>
          </a:p>
          <a:p>
            <a:r>
              <a:rPr lang="en-US" sz="1600" baseline="0" dirty="0" smtClean="0"/>
              <a:t>&gt;&gt; Look ahead and see where He is leading us and what He desires for us.</a:t>
            </a:r>
          </a:p>
          <a:p>
            <a:endParaRPr lang="en-US" sz="1600" baseline="0" dirty="0" smtClean="0"/>
          </a:p>
          <a:p>
            <a:r>
              <a:rPr lang="en-US" sz="1600" baseline="0" dirty="0" smtClean="0"/>
              <a:t>God doesn’t react so strongly because of a mild oversight.  God reacts strongly because they are rejecting His Grace.  “we loathe this miserable food.”  Literally they are complaining about the free and abundant food that God has provided for them from heaven!</a:t>
            </a:r>
            <a:endParaRPr lang="en-US" sz="1600" dirty="0" smtClean="0"/>
          </a:p>
          <a:p>
            <a:endParaRPr lang="en-US" sz="1600" baseline="0" dirty="0" smtClean="0"/>
          </a:p>
        </p:txBody>
      </p:sp>
      <p:sp>
        <p:nvSpPr>
          <p:cNvPr id="4" name="Slide Number Placeholder 3"/>
          <p:cNvSpPr>
            <a:spLocks noGrp="1"/>
          </p:cNvSpPr>
          <p:nvPr>
            <p:ph type="sldNum" sz="quarter" idx="10"/>
          </p:nvPr>
        </p:nvSpPr>
        <p:spPr/>
        <p:txBody>
          <a:bodyPr/>
          <a:lstStyle/>
          <a:p>
            <a:fld id="{316AD1D7-02B2-BD41-80E4-8103A2DA38D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God Delivers, but God Also Disciplines..</a:t>
            </a:r>
          </a:p>
          <a:p>
            <a:r>
              <a:rPr lang="en-US" sz="1400" b="1" dirty="0" smtClean="0"/>
              <a:t>When God sends the snakes – They Hurt.  </a:t>
            </a:r>
            <a:r>
              <a:rPr lang="en-US" sz="1400" dirty="0" smtClean="0"/>
              <a:t>Discipline is often painful, and is causes us to remember our</a:t>
            </a:r>
            <a:r>
              <a:rPr lang="en-US" sz="1400" baseline="0" dirty="0" smtClean="0"/>
              <a:t> error and avoid it in the future.  They make a lasting impression.  We need to remember the sting of our sins too.  The pain sin has caused us and others. The pain of sin that surprised us – hurting more than we wanted to endure.</a:t>
            </a:r>
          </a:p>
          <a:p>
            <a:endParaRPr lang="en-US" sz="1400" baseline="0" dirty="0" smtClean="0"/>
          </a:p>
          <a:p>
            <a:r>
              <a:rPr lang="en-US" sz="1400" b="1" baseline="0" dirty="0" smtClean="0"/>
              <a:t>When God sends the snakes – They Are Deadly.  </a:t>
            </a:r>
            <a:r>
              <a:rPr lang="en-US" sz="1400" baseline="0" dirty="0" smtClean="0"/>
              <a:t>Sin kills.  We just studied last week from Rom 6 – the wages of sin is death.  Numb. 21 vividly illustrates this.    Sin is Costly. First and foremost it cost us our relationship with God.  Sin </a:t>
            </a:r>
            <a:r>
              <a:rPr lang="en-US" sz="1400" baseline="0" dirty="0" err="1" smtClean="0"/>
              <a:t>seperates</a:t>
            </a:r>
            <a:r>
              <a:rPr lang="en-US" sz="1400" baseline="0" dirty="0" smtClean="0"/>
              <a:t> us from God.  If that loss wasn’t bad enough, it also cost our reputation, our progress, our well-being, and sometimes it cost our physical lives as well.  The text doesn’t tell us how many people died – but we aren’t just talking about a few dozen.  When God sent </a:t>
            </a:r>
            <a:r>
              <a:rPr lang="en-US" sz="1400" baseline="0" dirty="0" err="1" smtClean="0"/>
              <a:t>plauges</a:t>
            </a:r>
            <a:r>
              <a:rPr lang="en-US" sz="1400" baseline="0" dirty="0" smtClean="0"/>
              <a:t> among the people to punish them for their sins – thousands, sometimes tens of thousands died.  THIS WAS A BIG LOSS!</a:t>
            </a:r>
          </a:p>
          <a:p>
            <a:endParaRPr lang="en-US" sz="1400" baseline="0" dirty="0" smtClean="0"/>
          </a:p>
          <a:p>
            <a:r>
              <a:rPr lang="en-US" sz="1400" b="1" baseline="0" dirty="0" smtClean="0"/>
              <a:t>When God sends the snakes – He hears their cries of repentance – but He doesn’t grant their request to remove the snakes.  </a:t>
            </a:r>
            <a:r>
              <a:rPr lang="en-US" sz="1400" baseline="0" dirty="0" smtClean="0"/>
              <a:t>So many times when we sin, and we don’t like the outcome – we ask God to “Fix It”  -  Make it like it never happened.  Sometimes He might.  But often – He doesn’t take away the difficulty… instead He teaches us to look to HIM while we are going through the difficulty.  “What a man sows, He reaps.”  When we’ve planted seeds of evil, we will harvest the evil they bring.  *Enduring that pain may be hard – but if it saves us from doing similar things hundreds of times in the </a:t>
            </a:r>
            <a:r>
              <a:rPr lang="en-US" sz="1400" baseline="0" dirty="0" err="1" smtClean="0"/>
              <a:t>futrue</a:t>
            </a:r>
            <a:r>
              <a:rPr lang="en-US" sz="1400" baseline="0" dirty="0" smtClean="0"/>
              <a:t> – then </a:t>
            </a:r>
            <a:r>
              <a:rPr lang="en-US" sz="1400" baseline="0" dirty="0" err="1" smtClean="0"/>
              <a:t>lettting</a:t>
            </a:r>
            <a:r>
              <a:rPr lang="en-US" sz="1400" baseline="0" dirty="0" smtClean="0"/>
              <a:t> us experience the pain NOW – is truly the BEST result.</a:t>
            </a:r>
          </a:p>
          <a:p>
            <a:endParaRPr lang="en-US" sz="1400" baseline="0" dirty="0" smtClean="0"/>
          </a:p>
          <a:p>
            <a:r>
              <a:rPr lang="en-US" sz="1400" baseline="0" dirty="0" smtClean="0"/>
              <a:t>****While God may allow the consequences – He will SHOW MERCY when we seek Him.  And God certainly showed Mercy for the Israelites – He gave the a way to be saved from certain death – by looking up…And this is why Jesus compares Himself to this snake on a rod - -  Ultimately JESUS is God’s great solution to the poison of sin.    </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316AD1D7-02B2-BD41-80E4-8103A2DA38D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In John 3:13-15 Jesus alludes</a:t>
            </a:r>
            <a:r>
              <a:rPr lang="en-US" sz="1800" baseline="0" dirty="0" smtClean="0"/>
              <a:t> to this OT passages and says that HE MUST BE LIFTED UP…  There are at least 6 similarities that Jesus is preparing us to understand…</a:t>
            </a:r>
          </a:p>
          <a:p>
            <a:endParaRPr lang="en-US" sz="1800" baseline="0" dirty="0" smtClean="0"/>
          </a:p>
          <a:p>
            <a:r>
              <a:rPr lang="en-US" sz="1800" kern="1200" dirty="0" smtClean="0">
                <a:solidFill>
                  <a:schemeClr val="tx1"/>
                </a:solidFill>
                <a:latin typeface="+mn-lt"/>
                <a:ea typeface="+mn-ea"/>
                <a:cs typeface="+mn-cs"/>
              </a:rPr>
              <a:t>First, he would be crucified. (No, Nicodemus</a:t>
            </a:r>
            <a:r>
              <a:rPr lang="en-US" sz="1800" kern="1200" baseline="0" dirty="0" smtClean="0">
                <a:solidFill>
                  <a:schemeClr val="tx1"/>
                </a:solidFill>
                <a:latin typeface="+mn-lt"/>
                <a:ea typeface="+mn-ea"/>
                <a:cs typeface="+mn-cs"/>
              </a:rPr>
              <a:t> wouldn’t understand that yet – but Jesus is dropping hints that will become clear in the future.)</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Second, he would be elevated for all to see.</a:t>
            </a:r>
          </a:p>
          <a:p>
            <a:r>
              <a:rPr lang="en-US" sz="1800" kern="1200" dirty="0" smtClean="0">
                <a:solidFill>
                  <a:schemeClr val="tx1"/>
                </a:solidFill>
                <a:latin typeface="+mn-lt"/>
                <a:ea typeface="+mn-ea"/>
                <a:cs typeface="+mn-cs"/>
              </a:rPr>
              <a:t>Third, he would give life to those who believed in him.</a:t>
            </a:r>
          </a:p>
          <a:p>
            <a:r>
              <a:rPr lang="en-US" sz="1800" kern="1200" dirty="0" smtClean="0">
                <a:solidFill>
                  <a:schemeClr val="tx1"/>
                </a:solidFill>
                <a:latin typeface="+mn-lt"/>
                <a:ea typeface="+mn-ea"/>
                <a:cs typeface="+mn-cs"/>
              </a:rPr>
              <a:t>Fourth, he would be the source of God's mercy to escape the consequence of our sin.</a:t>
            </a:r>
          </a:p>
          <a:p>
            <a:r>
              <a:rPr lang="en-US" sz="1800" kern="1200" dirty="0" smtClean="0">
                <a:solidFill>
                  <a:schemeClr val="tx1"/>
                </a:solidFill>
                <a:latin typeface="+mn-lt"/>
                <a:ea typeface="+mn-ea"/>
                <a:cs typeface="+mn-cs"/>
              </a:rPr>
              <a:t>Fifth, he would be the correct focus our attention.</a:t>
            </a:r>
          </a:p>
          <a:p>
            <a:r>
              <a:rPr lang="en-US" sz="1800" kern="1200" dirty="0" smtClean="0">
                <a:solidFill>
                  <a:schemeClr val="tx1"/>
                </a:solidFill>
                <a:latin typeface="+mn-lt"/>
                <a:ea typeface="+mn-ea"/>
                <a:cs typeface="+mn-cs"/>
              </a:rPr>
              <a:t>Sixth, we would be extremely grateful for all he provides.</a:t>
            </a:r>
            <a:endParaRPr lang="en-US" sz="1800" baseline="0" dirty="0" smtClean="0"/>
          </a:p>
          <a:p>
            <a:endParaRPr lang="en-US" sz="1800" baseline="0" dirty="0" smtClean="0"/>
          </a:p>
          <a:p>
            <a:endParaRPr lang="en-US" sz="1800" dirty="0" smtClean="0"/>
          </a:p>
          <a:p>
            <a:r>
              <a:rPr lang="en-US" sz="1800" dirty="0" smtClean="0"/>
              <a:t>In John 3,</a:t>
            </a:r>
            <a:r>
              <a:rPr lang="en-US" sz="1800" baseline="0" dirty="0" smtClean="0"/>
              <a:t> Jesus tells us what people will do who LOOK TO HIM…</a:t>
            </a:r>
          </a:p>
          <a:p>
            <a:endParaRPr lang="en-US" sz="1800" baseline="0" dirty="0" smtClean="0"/>
          </a:p>
          <a:p>
            <a:r>
              <a:rPr lang="en-US" sz="1800" baseline="0" dirty="0" smtClean="0"/>
              <a:t>1.) Believe in Him</a:t>
            </a:r>
          </a:p>
          <a:p>
            <a:r>
              <a:rPr lang="en-US" sz="1800" baseline="0" dirty="0" smtClean="0"/>
              <a:t>2.) Come to the Light</a:t>
            </a:r>
          </a:p>
          <a:p>
            <a:r>
              <a:rPr lang="en-US" sz="1800" baseline="0" dirty="0" smtClean="0"/>
              <a:t>3.) Practice the Truth</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316AD1D7-02B2-BD41-80E4-8103A2DA38D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800" dirty="0" smtClean="0"/>
              <a:t>The cross is not an attractive</a:t>
            </a:r>
            <a:r>
              <a:rPr lang="en-US" sz="1800" baseline="0" dirty="0" smtClean="0"/>
              <a:t> thing.  It is rough, It is burdensome, It is deadly, and it is blood stained.</a:t>
            </a:r>
          </a:p>
          <a:p>
            <a:r>
              <a:rPr lang="en-US" sz="1800" baseline="0" dirty="0" smtClean="0"/>
              <a:t>The cross was the instrument of our perfect Lord’s suffering, humiliation, anguish, and darkest day.</a:t>
            </a:r>
          </a:p>
          <a:p>
            <a:endParaRPr lang="en-US" sz="1800" baseline="0" dirty="0" smtClean="0"/>
          </a:p>
          <a:p>
            <a:r>
              <a:rPr lang="en-US" sz="1800" baseline="0" dirty="0" smtClean="0"/>
              <a:t>While we certainly appreciate the salvation He provides - Honestly – the actual wooden cross itself is not something we are usually eager to dwell on.</a:t>
            </a:r>
          </a:p>
          <a:p>
            <a:endParaRPr lang="en-US" sz="1800" baseline="0" dirty="0" smtClean="0"/>
          </a:p>
          <a:p>
            <a:r>
              <a:rPr lang="en-US" sz="1800" baseline="0" dirty="0" smtClean="0"/>
              <a:t>Because we know – that our SIN is part of the reason He had to endure…and Yet – in the Bible the message of the cross is front and center. We have to look at it. We have to remember. We have to be heart-broken by it.  Because without the cross there is no life.</a:t>
            </a:r>
          </a:p>
          <a:p>
            <a:endParaRPr lang="en-US" sz="1800" baseline="0" dirty="0" smtClean="0"/>
          </a:p>
          <a:p>
            <a:r>
              <a:rPr lang="en-US" sz="1800" baseline="0" dirty="0" smtClean="0"/>
              <a:t>For the </a:t>
            </a:r>
            <a:r>
              <a:rPr lang="en-US" sz="1800" baseline="0" dirty="0" err="1" smtClean="0"/>
              <a:t>Israellites</a:t>
            </a:r>
            <a:r>
              <a:rPr lang="en-US" sz="1800" baseline="0" dirty="0" smtClean="0"/>
              <a:t> – to look up at that snake was to look upon something ugly, and something painful. And today, as we look to the cross – we see that SIN is the reason for all of this pain. We’ve been struck by the poison of sin – and Jesus has taken upon Himself the PENALTY of SIN.  And so because He is lifted up God moves our hearts – TO HATE SIN and to LOVE our SAVIOR.</a:t>
            </a:r>
          </a:p>
          <a:p>
            <a:endParaRPr lang="en-US" sz="1800" baseline="0" dirty="0" smtClean="0"/>
          </a:p>
          <a:p>
            <a:r>
              <a:rPr lang="en-US" sz="1800" baseline="0" dirty="0" smtClean="0"/>
              <a:t>This motivates us to resist temptation and turn away from sin…but even greater – it motivates us to tell others – that they too can be saved from the death of sin….</a:t>
            </a:r>
            <a:endParaRPr lang="en-US" sz="1800" dirty="0"/>
          </a:p>
        </p:txBody>
      </p:sp>
      <p:sp>
        <p:nvSpPr>
          <p:cNvPr id="4" name="Slide Number Placeholder 3"/>
          <p:cNvSpPr>
            <a:spLocks noGrp="1"/>
          </p:cNvSpPr>
          <p:nvPr>
            <p:ph type="sldNum" sz="quarter" idx="10"/>
          </p:nvPr>
        </p:nvSpPr>
        <p:spPr/>
        <p:txBody>
          <a:bodyPr/>
          <a:lstStyle/>
          <a:p>
            <a:fld id="{316AD1D7-02B2-BD41-80E4-8103A2DA38D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1963" y="0"/>
            <a:ext cx="3362325" cy="2520950"/>
          </a:xfrm>
        </p:spPr>
      </p:sp>
      <p:sp>
        <p:nvSpPr>
          <p:cNvPr id="3" name="Notes Placeholder 2"/>
          <p:cNvSpPr>
            <a:spLocks noGrp="1"/>
          </p:cNvSpPr>
          <p:nvPr>
            <p:ph type="body" idx="1"/>
          </p:nvPr>
        </p:nvSpPr>
        <p:spPr/>
        <p:txBody>
          <a:bodyPr>
            <a:noAutofit/>
          </a:bodyPr>
          <a:lstStyle/>
          <a:p>
            <a:r>
              <a:rPr lang="en-US" sz="1600" dirty="0" smtClean="0"/>
              <a:t>So the Natural Response to having our Sin</a:t>
            </a:r>
            <a:r>
              <a:rPr lang="en-US" sz="1600" baseline="0" dirty="0" smtClean="0"/>
              <a:t> forgiven through Jesus  - is to want others – to want everyone – to enjoy the same blessing.</a:t>
            </a:r>
          </a:p>
          <a:p>
            <a:endParaRPr lang="en-US" sz="1600" baseline="0" dirty="0" smtClean="0"/>
          </a:p>
          <a:p>
            <a:r>
              <a:rPr lang="en-US" sz="1600" baseline="0" dirty="0" smtClean="0"/>
              <a:t>We need to make sure that our lives EXALT and LIFT UP JESUS everyday.  That people can see our kindness and our compassion – That people can see THAT GOD IS ABSOLUTELY, UNQUESTIONABLE – the number one focus of our life.  </a:t>
            </a:r>
          </a:p>
          <a:p>
            <a:endParaRPr lang="en-US" sz="1600" baseline="0" dirty="0" smtClean="0"/>
          </a:p>
          <a:p>
            <a:r>
              <a:rPr lang="en-US" sz="1600" baseline="0" dirty="0" smtClean="0"/>
              <a:t>That we want to please God more than anything -  That we want to serve and please God more than life itself!  And we will die before we reject God.</a:t>
            </a:r>
          </a:p>
          <a:p>
            <a:r>
              <a:rPr lang="en-US" sz="1600" baseline="0" dirty="0" smtClean="0"/>
              <a:t>But sometimes, it feels like it would be easier to just keep our faith to ourselves.  Sometimes we just don’t’ want to have an awkward conversation or stand out from the crowd, and so Satan tempts us to hide our Zeal, or hide our Faith.</a:t>
            </a:r>
            <a:endParaRPr lang="en-US" sz="1600" dirty="0" smtClean="0"/>
          </a:p>
          <a:p>
            <a:endParaRPr lang="en-US" sz="1600" dirty="0" smtClean="0"/>
          </a:p>
          <a:p>
            <a:r>
              <a:rPr lang="en-US" sz="1600" dirty="0" smtClean="0"/>
              <a:t>Well - How</a:t>
            </a:r>
            <a:r>
              <a:rPr lang="en-US" sz="1600" baseline="0" dirty="0" smtClean="0"/>
              <a:t> would we feel if Moses had Hidden the </a:t>
            </a:r>
            <a:r>
              <a:rPr lang="en-US" sz="1600" baseline="0" dirty="0" err="1" smtClean="0"/>
              <a:t>brozne</a:t>
            </a:r>
            <a:r>
              <a:rPr lang="en-US" sz="1600" baseline="0" dirty="0" smtClean="0"/>
              <a:t> serpent…  If dying people hadn’t been able to look up and see the ONLY MEANS that could SAVE THEIR LIVES.  We would immediately tell Moses – Hey – you can’t do that!  GOD wants that serpent up for anyone whose in danger to see!</a:t>
            </a:r>
          </a:p>
          <a:p>
            <a:endParaRPr lang="en-US" sz="1600" baseline="0" dirty="0" smtClean="0"/>
          </a:p>
          <a:p>
            <a:r>
              <a:rPr lang="en-US" sz="1600" baseline="0" dirty="0" smtClean="0"/>
              <a:t>Well today, Moses is telling us the same thing!  Brother, Sister…GOD wants HIS SON lifted up – for anyone whose soul is in danger to see!  STOP HIDING HIM!  STOP DIMINISHING HIM.  LIFT HIM UP!  LET THEM SEE!  LET THEM LIVE BY </a:t>
            </a:r>
            <a:r>
              <a:rPr lang="en-US" sz="1600" baseline="0" dirty="0" err="1" smtClean="0"/>
              <a:t>GOD’s</a:t>
            </a:r>
            <a:r>
              <a:rPr lang="en-US" sz="1600" baseline="0" dirty="0" smtClean="0"/>
              <a:t> GRACE!  Show them Jesus!</a:t>
            </a:r>
          </a:p>
          <a:p>
            <a:endParaRPr lang="en-US" sz="1600" baseline="0" dirty="0" smtClean="0"/>
          </a:p>
          <a:p>
            <a:r>
              <a:rPr lang="en-US" sz="1600" baseline="0" dirty="0" smtClean="0"/>
              <a:t>And so my challenge to you this week – is LIFT HIM UP!  Show the people around you THE LORD – Show them GOD’S MERCIFUL SOLUTION!  Help them look to Jesus.</a:t>
            </a:r>
            <a:endParaRPr lang="en-US" sz="1600" dirty="0"/>
          </a:p>
        </p:txBody>
      </p:sp>
      <p:sp>
        <p:nvSpPr>
          <p:cNvPr id="4" name="Slide Number Placeholder 3"/>
          <p:cNvSpPr>
            <a:spLocks noGrp="1"/>
          </p:cNvSpPr>
          <p:nvPr>
            <p:ph type="sldNum" sz="quarter" idx="10"/>
          </p:nvPr>
        </p:nvSpPr>
        <p:spPr/>
        <p:txBody>
          <a:bodyPr/>
          <a:lstStyle/>
          <a:p>
            <a:fld id="{316AD1D7-02B2-BD41-80E4-8103A2DA38D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Are you going to look purely to Jesus today?  Are you going to acknowledge the SIN you’ve committed and the DEATH you face without HIM?</a:t>
            </a:r>
          </a:p>
          <a:p>
            <a:endParaRPr lang="en-US" sz="2000" baseline="0" dirty="0" smtClean="0"/>
          </a:p>
          <a:p>
            <a:r>
              <a:rPr lang="en-US" sz="2000" baseline="0" dirty="0" smtClean="0"/>
              <a:t>Friend – PLEASE – come to Jesus! He died to pay for my sins and your sins.  He is willing to wash them away in the waters of baptism.</a:t>
            </a:r>
          </a:p>
          <a:p>
            <a:endParaRPr lang="en-US" sz="2000" baseline="0" dirty="0" smtClean="0"/>
          </a:p>
          <a:p>
            <a:r>
              <a:rPr lang="en-US" sz="2000" baseline="0" dirty="0" smtClean="0"/>
              <a:t>He simply ask that you confess your belief that He is the Son of God -  Turn away from sin – And be baptized so that He can cleanse you and make you ALIVE!</a:t>
            </a:r>
          </a:p>
          <a:p>
            <a:endParaRPr lang="en-US" sz="2000" baseline="0" dirty="0" smtClean="0"/>
          </a:p>
          <a:p>
            <a:r>
              <a:rPr lang="en-US" sz="2000" baseline="0" dirty="0" smtClean="0"/>
              <a:t>Stop putting it off. COME TO HIM RIGHT NOW, While we stand and sing!</a:t>
            </a:r>
          </a:p>
          <a:p>
            <a:endParaRPr lang="en-US" sz="2000" baseline="0" dirty="0" smtClean="0"/>
          </a:p>
        </p:txBody>
      </p:sp>
      <p:sp>
        <p:nvSpPr>
          <p:cNvPr id="4" name="Slide Number Placeholder 3"/>
          <p:cNvSpPr>
            <a:spLocks noGrp="1"/>
          </p:cNvSpPr>
          <p:nvPr>
            <p:ph type="sldNum" sz="quarter" idx="10"/>
          </p:nvPr>
        </p:nvSpPr>
        <p:spPr/>
        <p:txBody>
          <a:bodyPr/>
          <a:lstStyle/>
          <a:p>
            <a:fld id="{316AD1D7-02B2-BD41-80E4-8103A2DA38D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lifted-up-title-new.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95" y="643322"/>
            <a:ext cx="6711887" cy="4777547"/>
          </a:xfrm>
        </p:spPr>
        <p:txBody>
          <a:bodyPr>
            <a:noAutofit/>
          </a:bodyPr>
          <a:lstStyle/>
          <a:p>
            <a:r>
              <a:rPr lang="en-US" sz="5400" dirty="0" smtClean="0"/>
              <a:t>We’ve All Been Struck By The Poison of Sin.</a:t>
            </a:r>
            <a:endParaRPr lang="en-US" sz="5400"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95" y="643322"/>
            <a:ext cx="6711887" cy="4777547"/>
          </a:xfrm>
        </p:spPr>
        <p:txBody>
          <a:bodyPr>
            <a:noAutofit/>
          </a:bodyPr>
          <a:lstStyle/>
          <a:p>
            <a:r>
              <a:rPr lang="en-US" sz="5400" dirty="0" smtClean="0"/>
              <a:t>Jesus Is </a:t>
            </a:r>
            <a:br>
              <a:rPr lang="en-US" sz="5400" dirty="0" smtClean="0"/>
            </a:br>
            <a:r>
              <a:rPr lang="en-US" sz="5400" dirty="0" smtClean="0"/>
              <a:t>Lifted Up </a:t>
            </a:r>
            <a:br>
              <a:rPr lang="en-US" sz="5400" dirty="0" smtClean="0"/>
            </a:br>
            <a:r>
              <a:rPr lang="en-US" sz="5400" dirty="0" smtClean="0"/>
              <a:t>To Save Us</a:t>
            </a:r>
            <a:br>
              <a:rPr lang="en-US" sz="5400" dirty="0" smtClean="0"/>
            </a:br>
            <a:r>
              <a:rPr lang="en-US" sz="5400" dirty="0" smtClean="0"/>
              <a:t> From Death.</a:t>
            </a:r>
            <a:endParaRPr lang="en-US" sz="5400"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95" y="643322"/>
            <a:ext cx="6711887" cy="4777547"/>
          </a:xfrm>
        </p:spPr>
        <p:txBody>
          <a:bodyPr>
            <a:noAutofit/>
          </a:bodyPr>
          <a:lstStyle/>
          <a:p>
            <a:r>
              <a:rPr lang="en-US" sz="5400" dirty="0" smtClean="0"/>
              <a:t>Looking To Jesus</a:t>
            </a:r>
            <a:br>
              <a:rPr lang="en-US" sz="5400" dirty="0" smtClean="0"/>
            </a:br>
            <a:r>
              <a:rPr lang="en-US" sz="5400" dirty="0" smtClean="0"/>
              <a:t>Reminds Us</a:t>
            </a:r>
            <a:br>
              <a:rPr lang="en-US" sz="5400" dirty="0" smtClean="0"/>
            </a:br>
            <a:r>
              <a:rPr lang="en-US" sz="5400" dirty="0" smtClean="0"/>
              <a:t>That Sin Is The</a:t>
            </a:r>
            <a:br>
              <a:rPr lang="en-US" sz="5400" dirty="0" smtClean="0"/>
            </a:br>
            <a:r>
              <a:rPr lang="en-US" sz="5400" dirty="0" smtClean="0"/>
              <a:t>Source of </a:t>
            </a:r>
            <a:br>
              <a:rPr lang="en-US" sz="5400" dirty="0" smtClean="0"/>
            </a:br>
            <a:r>
              <a:rPr lang="en-US" sz="5400" dirty="0" smtClean="0"/>
              <a:t>Our Pain.</a:t>
            </a:r>
            <a:endParaRPr lang="en-US" sz="5400"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95" y="643322"/>
            <a:ext cx="6711887" cy="4777547"/>
          </a:xfrm>
        </p:spPr>
        <p:txBody>
          <a:bodyPr>
            <a:noAutofit/>
          </a:bodyPr>
          <a:lstStyle/>
          <a:p>
            <a:r>
              <a:rPr lang="en-US" sz="5400" dirty="0" smtClean="0"/>
              <a:t>Our Lives Must</a:t>
            </a:r>
            <a:br>
              <a:rPr lang="en-US" sz="5400" dirty="0" smtClean="0"/>
            </a:br>
            <a:r>
              <a:rPr lang="en-US" sz="5400" dirty="0" smtClean="0"/>
              <a:t>Lift Up Jesus</a:t>
            </a:r>
            <a:br>
              <a:rPr lang="en-US" sz="5400" dirty="0" smtClean="0"/>
            </a:br>
            <a:r>
              <a:rPr lang="en-US" sz="5400" dirty="0" smtClean="0"/>
              <a:t>For All The World</a:t>
            </a:r>
            <a:br>
              <a:rPr lang="en-US" sz="5400" dirty="0" smtClean="0"/>
            </a:br>
            <a:r>
              <a:rPr lang="en-US" sz="5400" dirty="0" smtClean="0"/>
              <a:t>To </a:t>
            </a:r>
            <a:r>
              <a:rPr lang="en-US" sz="5400" dirty="0" smtClean="0"/>
              <a:t>See.</a:t>
            </a:r>
            <a:endParaRPr lang="en-US" sz="5400"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lifted-up-title-new.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562</TotalTime>
  <Words>1502</Words>
  <Application>Microsoft Office PowerPoint</Application>
  <PresentationFormat>On-screen Show (4:3)</PresentationFormat>
  <Paragraphs>73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Theme</vt:lpstr>
      <vt:lpstr>Slide 1</vt:lpstr>
      <vt:lpstr>We’ve All Been Struck By The Poison of Sin.</vt:lpstr>
      <vt:lpstr>Jesus Is  Lifted Up  To Save Us  From Death.</vt:lpstr>
      <vt:lpstr>Looking To Jesus Reminds Us That Sin Is The Source of  Our Pain.</vt:lpstr>
      <vt:lpstr>Our Lives Must Lift Up Jesus For All The World To See.</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44</cp:revision>
  <cp:lastPrinted>2015-02-01T02:17:47Z</cp:lastPrinted>
  <dcterms:created xsi:type="dcterms:W3CDTF">2015-02-01T00:24:34Z</dcterms:created>
  <dcterms:modified xsi:type="dcterms:W3CDTF">2015-02-01T14:13:30Z</dcterms:modified>
</cp:coreProperties>
</file>