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9"/>
  </p:notesMasterIdLst>
  <p:sldIdLst>
    <p:sldId id="256" r:id="rId2"/>
    <p:sldId id="257" r:id="rId3"/>
    <p:sldId id="259" r:id="rId4"/>
    <p:sldId id="261" r:id="rId5"/>
    <p:sldId id="260" r:id="rId6"/>
    <p:sldId id="262" r:id="rId7"/>
    <p:sldId id="258"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77215" autoAdjust="0"/>
  </p:normalViewPr>
  <p:slideViewPr>
    <p:cSldViewPr snapToGrid="0" snapToObjects="1">
      <p:cViewPr varScale="1">
        <p:scale>
          <a:sx n="108" d="100"/>
          <a:sy n="108" d="100"/>
        </p:scale>
        <p:origin x="-1704"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D1B6C6-C27A-F546-9CB8-21424CAD5867}" type="datetimeFigureOut">
              <a:rPr lang="en-US" smtClean="0"/>
              <a:t>9/6/13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495D0B-D962-2E4A-803A-4637FBD4F98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People disagreeing is nothing new.  People contending</a:t>
            </a:r>
            <a:r>
              <a:rPr lang="en-US" baseline="0" dirty="0" smtClean="0"/>
              <a:t> very passionately for their position is nothing new.</a:t>
            </a:r>
          </a:p>
          <a:p>
            <a:endParaRPr lang="en-US" baseline="0" dirty="0" smtClean="0"/>
          </a:p>
          <a:p>
            <a:r>
              <a:rPr lang="en-US" baseline="0" dirty="0" smtClean="0"/>
              <a:t>1.) It’s nothing new – it is also not a topic the apostles left “open-ended” and un-settled.  There were some matters of personal judgment discussed in Romans 14 – where there were multiple good choices.  But this question is handled much differently.  It doesn’t just float around upsetting people forever.  It is clarified, studied, discussed, and decided. Period.  No one was left wandering God’s word on the matter.</a:t>
            </a:r>
          </a:p>
          <a:p>
            <a:endParaRPr lang="en-US" baseline="0" dirty="0" smtClean="0"/>
          </a:p>
          <a:p>
            <a:r>
              <a:rPr lang="en-US" baseline="0" dirty="0" smtClean="0"/>
              <a:t>Circumcision was shown to be un-necessary. Baptism was shown to be necessary.</a:t>
            </a:r>
          </a:p>
          <a:p>
            <a:r>
              <a:rPr lang="en-US" baseline="0" dirty="0" smtClean="0"/>
              <a:t>Faith was shown to be dead </a:t>
            </a:r>
            <a:r>
              <a:rPr lang="en-US" baseline="0" dirty="0" err="1" smtClean="0"/>
              <a:t>wihtout</a:t>
            </a:r>
            <a:r>
              <a:rPr lang="en-US" baseline="0" dirty="0" smtClean="0"/>
              <a:t> works – James taught the answer was not one of “either this or that”  but was actually BOTH – faith and works together.</a:t>
            </a:r>
          </a:p>
          <a:p>
            <a:endParaRPr lang="en-US" baseline="0" dirty="0" smtClean="0"/>
          </a:p>
          <a:p>
            <a:endParaRPr lang="en-US" baseline="0" dirty="0" smtClean="0"/>
          </a:p>
          <a:p>
            <a:pPr>
              <a:buFontTx/>
              <a:buChar char="•"/>
            </a:pPr>
            <a:r>
              <a:rPr lang="en-US" baseline="0" dirty="0" smtClean="0"/>
              <a:t>I know going in that some people will disagree with how I teach this topic. Some  will think I’ve been to strict and some will think I’ve been too flexible.  I know that because that is exactly how people respond to the BIBLE itself!!  So if they say that about God’s word, they are certain to say it about my effort to teach God’s word.  As long as we follow book, chapter, and verse for all we bind – we should be able to study this and come to greater consensus – and even raise and answer some questions that perhaps we’ve not had to face – head on before.  That spiritual exercise will bring spiritual growth and maturity – and we can be the better for it.</a:t>
            </a:r>
          </a:p>
        </p:txBody>
      </p:sp>
      <p:sp>
        <p:nvSpPr>
          <p:cNvPr id="4" name="Slide Number Placeholder 3"/>
          <p:cNvSpPr>
            <a:spLocks noGrp="1"/>
          </p:cNvSpPr>
          <p:nvPr>
            <p:ph type="sldNum" sz="quarter" idx="10"/>
          </p:nvPr>
        </p:nvSpPr>
        <p:spPr/>
        <p:txBody>
          <a:bodyPr/>
          <a:lstStyle/>
          <a:p>
            <a:fld id="{5E495D0B-D962-2E4A-803A-4637FBD4F984}"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Narrow Way – Matt 7:13-14 is the text we usually read on this matter,</a:t>
            </a:r>
            <a:r>
              <a:rPr lang="en-US" baseline="0" dirty="0" smtClean="0"/>
              <a:t> but I want you to see Luke’s account because it includes an occasion where someone directly asked Jesus about this.</a:t>
            </a:r>
          </a:p>
          <a:p>
            <a:endParaRPr lang="en-US" baseline="0" dirty="0" smtClean="0"/>
          </a:p>
          <a:p>
            <a:r>
              <a:rPr lang="en-US" baseline="0" dirty="0" smtClean="0"/>
              <a:t>*Abraham, Isaac, &amp; Jacob and the Prophets – </a:t>
            </a:r>
          </a:p>
          <a:p>
            <a:endParaRPr lang="en-US" baseline="0" dirty="0" smtClean="0"/>
          </a:p>
          <a:p>
            <a:endParaRPr lang="en-US" baseline="0" dirty="0" smtClean="0"/>
          </a:p>
          <a:p>
            <a:r>
              <a:rPr lang="en-US" baseline="0" dirty="0" smtClean="0"/>
              <a:t>ASK SEEK KNOCK – you’ve got to be serious about this. No one is accidentally going to heaven.</a:t>
            </a:r>
            <a:endParaRPr lang="en-US" dirty="0"/>
          </a:p>
        </p:txBody>
      </p:sp>
      <p:sp>
        <p:nvSpPr>
          <p:cNvPr id="4" name="Slide Number Placeholder 3"/>
          <p:cNvSpPr>
            <a:spLocks noGrp="1"/>
          </p:cNvSpPr>
          <p:nvPr>
            <p:ph type="sldNum" sz="quarter" idx="10"/>
          </p:nvPr>
        </p:nvSpPr>
        <p:spPr/>
        <p:txBody>
          <a:bodyPr/>
          <a:lstStyle/>
          <a:p>
            <a:fld id="{5E495D0B-D962-2E4A-803A-4637FBD4F984}"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WALK in the LIGHT – we could</a:t>
            </a:r>
            <a:r>
              <a:rPr lang="en-US" baseline="0" dirty="0" smtClean="0"/>
              <a:t> say this a dozen ways: remain faithful unto death, be holy, be steadfast…</a:t>
            </a:r>
            <a:endParaRPr lang="en-US" dirty="0"/>
          </a:p>
        </p:txBody>
      </p:sp>
      <p:sp>
        <p:nvSpPr>
          <p:cNvPr id="4" name="Slide Number Placeholder 3"/>
          <p:cNvSpPr>
            <a:spLocks noGrp="1"/>
          </p:cNvSpPr>
          <p:nvPr>
            <p:ph type="sldNum" sz="quarter" idx="10"/>
          </p:nvPr>
        </p:nvSpPr>
        <p:spPr/>
        <p:txBody>
          <a:bodyPr/>
          <a:lstStyle/>
          <a:p>
            <a:fld id="{5E495D0B-D962-2E4A-803A-4637FBD4F984}"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2 Thess. Said “those who do not obey” – that includes</a:t>
            </a:r>
            <a:r>
              <a:rPr lang="en-US" baseline="0" dirty="0" smtClean="0"/>
              <a:t> a lot of groups who have twisted the scriptures, changed, added, taken away…what can we say about that?</a:t>
            </a:r>
            <a:endParaRPr lang="en-US" dirty="0" smtClean="0"/>
          </a:p>
          <a:p>
            <a:endParaRPr lang="en-US" dirty="0" smtClean="0"/>
          </a:p>
          <a:p>
            <a:r>
              <a:rPr lang="en-US" dirty="0" smtClean="0"/>
              <a:t>We can condemn the ungodly practices that</a:t>
            </a:r>
            <a:r>
              <a:rPr lang="en-US" baseline="0" dirty="0" smtClean="0"/>
              <a:t> characterize a large group, without saying there is no hope for the few exceptions that may exist within that group.</a:t>
            </a:r>
          </a:p>
          <a:p>
            <a:r>
              <a:rPr lang="en-US" baseline="0" dirty="0" smtClean="0"/>
              <a:t>* I can condemn the unauthorized practices of the denominational world, without saying there is no hope for the few exceptions who may be keeping their robes white.</a:t>
            </a:r>
            <a:endParaRPr lang="en-US" dirty="0" smtClean="0"/>
          </a:p>
          <a:p>
            <a:endParaRPr lang="en-US" dirty="0" smtClean="0"/>
          </a:p>
          <a:p>
            <a:r>
              <a:rPr lang="en-US" dirty="0" smtClean="0"/>
              <a:t>*Can</a:t>
            </a:r>
            <a:r>
              <a:rPr lang="en-US" baseline="0" dirty="0" smtClean="0"/>
              <a:t> God look into a group that we (even Jesus) can categorize as wicked, rebellious, worldly, impure – and find the rare exception – the diamond in the rough, Yes. He’s God.  But that in no way changes our responsibility to URGE the righteous to come OUT of those groups!</a:t>
            </a:r>
          </a:p>
          <a:p>
            <a:endParaRPr lang="en-US" baseline="0" dirty="0" smtClean="0"/>
          </a:p>
          <a:p>
            <a:pPr>
              <a:buFontTx/>
              <a:buChar char="•"/>
            </a:pPr>
            <a:r>
              <a:rPr lang="en-US" baseline="0" dirty="0" smtClean="0"/>
              <a:t>* * * </a:t>
            </a:r>
            <a:r>
              <a:rPr lang="en-US" sz="1200" kern="1200" dirty="0" smtClean="0">
                <a:solidFill>
                  <a:schemeClr val="tx1"/>
                </a:solidFill>
                <a:latin typeface="+mn-lt"/>
                <a:ea typeface="+mn-ea"/>
                <a:cs typeface="+mn-cs"/>
              </a:rPr>
              <a:t>*There may be a few people like Nicodemus - out wrapped up with false teachers. When they seek the truth - in time they are going to come out from among those.*It is totally right of us to urge these good hearted people who love God to come out from among groups that serve him in name, but whose hearts are far from our Lord. *It is right for us to warn them that they are in danger.</a:t>
            </a:r>
          </a:p>
          <a:p>
            <a:pPr>
              <a:buFontTx/>
              <a:buChar char="•"/>
            </a:pPr>
            <a:endParaRPr lang="en-US" sz="1200" kern="1200" baseline="0" dirty="0" smtClean="0">
              <a:solidFill>
                <a:schemeClr val="tx1"/>
              </a:solidFill>
              <a:latin typeface="+mn-lt"/>
              <a:ea typeface="+mn-ea"/>
              <a:cs typeface="+mn-cs"/>
            </a:endParaRPr>
          </a:p>
          <a:p>
            <a:pPr>
              <a:buFontTx/>
              <a:buChar char="•"/>
            </a:pPr>
            <a:r>
              <a:rPr lang="en-US" sz="1200" kern="1200" baseline="0" dirty="0" smtClean="0">
                <a:solidFill>
                  <a:schemeClr val="tx1"/>
                </a:solidFill>
                <a:latin typeface="+mn-lt"/>
                <a:ea typeface="+mn-ea"/>
                <a:cs typeface="+mn-cs"/>
              </a:rPr>
              <a:t>* * * * </a:t>
            </a:r>
            <a:endParaRPr lang="en-US" baseline="0" dirty="0" smtClean="0"/>
          </a:p>
          <a:p>
            <a:endParaRPr lang="en-US" baseline="0" dirty="0" smtClean="0"/>
          </a:p>
          <a:p>
            <a:r>
              <a:rPr lang="en-US" baseline="0" dirty="0" smtClean="0"/>
              <a:t>CALLS PEOPLE TO PURITY: Even among churches that belong to Christ – we must be diligent to remain pure.  * I can’t accept everything practiced by the people I worship with each week. I</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COME OUT FROM AMONG THEM… </a:t>
            </a:r>
            <a:r>
              <a:rPr lang="en-US" dirty="0" smtClean="0"/>
              <a:t>CHARACTER of GOD – guys – God is WORTHY of FULL OBEDIENCE to every request, every desire,</a:t>
            </a:r>
            <a:r>
              <a:rPr lang="en-US" baseline="0" dirty="0" smtClean="0"/>
              <a:t> every command!  We don’t approach this thinking…oh, its no big deal if I just break a few commands.</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E495D0B-D962-2E4A-803A-4637FBD4F984}" type="slidenum">
              <a:rPr lang="en-US" smtClean="0"/>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A8C76C-4461-6A46-A8A2-9043DD9834F9}" type="datetimeFigureOut">
              <a:rPr lang="en-US" smtClean="0"/>
              <a:pPr/>
              <a:t>9/6/13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C74A5-AB93-F34D-B5F7-A91A71A99D02}" type="slidenum">
              <a:rPr lang="en-US" smtClean="0"/>
              <a:pPr/>
              <a:t>‹#›</a:t>
            </a:fld>
            <a:endParaRPr lang="en-US"/>
          </a:p>
        </p:txBody>
      </p:sp>
    </p:spTree>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8C76C-4461-6A46-A8A2-9043DD9834F9}" type="datetimeFigureOut">
              <a:rPr lang="en-US" smtClean="0"/>
              <a:pPr/>
              <a:t>9/6/13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C74A5-AB93-F34D-B5F7-A91A71A99D02}" type="slidenum">
              <a:rPr lang="en-US" smtClean="0"/>
              <a:pPr/>
              <a:t>‹#›</a:t>
            </a:fld>
            <a:endParaRPr lang="en-US"/>
          </a:p>
        </p:txBody>
      </p:sp>
    </p:spTree>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8C76C-4461-6A46-A8A2-9043DD9834F9}" type="datetimeFigureOut">
              <a:rPr lang="en-US" smtClean="0"/>
              <a:pPr/>
              <a:t>9/6/13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C74A5-AB93-F34D-B5F7-A91A71A99D02}" type="slidenum">
              <a:rPr lang="en-US" smtClean="0"/>
              <a:pPr/>
              <a:t>‹#›</a:t>
            </a:fld>
            <a:endParaRPr lang="en-US"/>
          </a:p>
        </p:txBody>
      </p:sp>
    </p:spTree>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8C76C-4461-6A46-A8A2-9043DD9834F9}" type="datetimeFigureOut">
              <a:rPr lang="en-US" smtClean="0"/>
              <a:pPr/>
              <a:t>9/6/13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C74A5-AB93-F34D-B5F7-A91A71A99D02}" type="slidenum">
              <a:rPr lang="en-US" smtClean="0"/>
              <a:pPr/>
              <a:t>‹#›</a:t>
            </a:fld>
            <a:endParaRPr lang="en-US"/>
          </a:p>
        </p:txBody>
      </p:sp>
    </p:spTree>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A8C76C-4461-6A46-A8A2-9043DD9834F9}" type="datetimeFigureOut">
              <a:rPr lang="en-US" smtClean="0"/>
              <a:pPr/>
              <a:t>9/6/13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C74A5-AB93-F34D-B5F7-A91A71A99D02}" type="slidenum">
              <a:rPr lang="en-US" smtClean="0"/>
              <a:pPr/>
              <a:t>‹#›</a:t>
            </a:fld>
            <a:endParaRPr lang="en-US"/>
          </a:p>
        </p:txBody>
      </p:sp>
    </p:spTree>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A8C76C-4461-6A46-A8A2-9043DD9834F9}" type="datetimeFigureOut">
              <a:rPr lang="en-US" smtClean="0"/>
              <a:pPr/>
              <a:t>9/6/13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C74A5-AB93-F34D-B5F7-A91A71A99D02}" type="slidenum">
              <a:rPr lang="en-US" smtClean="0"/>
              <a:pPr/>
              <a:t>‹#›</a:t>
            </a:fld>
            <a:endParaRPr lang="en-US"/>
          </a:p>
        </p:txBody>
      </p:sp>
    </p:spTree>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A8C76C-4461-6A46-A8A2-9043DD9834F9}" type="datetimeFigureOut">
              <a:rPr lang="en-US" smtClean="0"/>
              <a:pPr/>
              <a:t>9/6/13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EC74A5-AB93-F34D-B5F7-A91A71A99D02}" type="slidenum">
              <a:rPr lang="en-US" smtClean="0"/>
              <a:pPr/>
              <a:t>‹#›</a:t>
            </a:fld>
            <a:endParaRPr lang="en-US"/>
          </a:p>
        </p:txBody>
      </p:sp>
    </p:spTree>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A8C76C-4461-6A46-A8A2-9043DD9834F9}" type="datetimeFigureOut">
              <a:rPr lang="en-US" smtClean="0"/>
              <a:pPr/>
              <a:t>9/6/13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EC74A5-AB93-F34D-B5F7-A91A71A99D02}" type="slidenum">
              <a:rPr lang="en-US" smtClean="0"/>
              <a:pPr/>
              <a:t>‹#›</a:t>
            </a:fld>
            <a:endParaRPr lang="en-US"/>
          </a:p>
        </p:txBody>
      </p:sp>
    </p:spTree>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8C76C-4461-6A46-A8A2-9043DD9834F9}" type="datetimeFigureOut">
              <a:rPr lang="en-US" smtClean="0"/>
              <a:pPr/>
              <a:t>9/6/13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EC74A5-AB93-F34D-B5F7-A91A71A99D02}" type="slidenum">
              <a:rPr lang="en-US" smtClean="0"/>
              <a:pPr/>
              <a:t>‹#›</a:t>
            </a:fld>
            <a:endParaRPr lang="en-US"/>
          </a:p>
        </p:txBody>
      </p:sp>
    </p:spTree>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8C76C-4461-6A46-A8A2-9043DD9834F9}" type="datetimeFigureOut">
              <a:rPr lang="en-US" smtClean="0"/>
              <a:pPr/>
              <a:t>9/6/13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C74A5-AB93-F34D-B5F7-A91A71A99D02}" type="slidenum">
              <a:rPr lang="en-US" smtClean="0"/>
              <a:pPr/>
              <a:t>‹#›</a:t>
            </a:fld>
            <a:endParaRPr lang="en-US"/>
          </a:p>
        </p:txBody>
      </p:sp>
    </p:spTree>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8C76C-4461-6A46-A8A2-9043DD9834F9}" type="datetimeFigureOut">
              <a:rPr lang="en-US" smtClean="0"/>
              <a:pPr/>
              <a:t>9/6/13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C74A5-AB93-F34D-B5F7-A91A71A99D02}" type="slidenum">
              <a:rPr lang="en-US" smtClean="0"/>
              <a:pPr/>
              <a:t>‹#›</a:t>
            </a:fld>
            <a:endParaRPr lang="en-US"/>
          </a:p>
        </p:txBody>
      </p:sp>
    </p:spTree>
  </p:cSld>
  <p:clrMapOvr>
    <a:masterClrMapping/>
  </p:clrMapOvr>
  <p:transition>
    <p:push dir="u"/>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96465" y="274638"/>
            <a:ext cx="6990333"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8C76C-4461-6A46-A8A2-9043DD9834F9}" type="datetimeFigureOut">
              <a:rPr lang="en-US" smtClean="0"/>
              <a:pPr/>
              <a:t>9/6/13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C74A5-AB93-F34D-B5F7-A91A71A99D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anim calcmode="lin" valueType="num">
                                      <p:cBhvr>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7"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Key Ideas For Eternal Life</a:t>
            </a:r>
            <a:endParaRPr lang="en-US" dirty="0"/>
          </a:p>
        </p:txBody>
      </p:sp>
      <p:sp>
        <p:nvSpPr>
          <p:cNvPr id="3" name="Subtitle 2"/>
          <p:cNvSpPr>
            <a:spLocks noGrp="1"/>
          </p:cNvSpPr>
          <p:nvPr>
            <p:ph type="subTitle" idx="1"/>
          </p:nvPr>
        </p:nvSpPr>
        <p:spPr/>
        <p:txBody>
          <a:bodyPr/>
          <a:lstStyle/>
          <a:p>
            <a:endParaRPr lang="en-US"/>
          </a:p>
        </p:txBody>
      </p:sp>
      <p:pic>
        <p:nvPicPr>
          <p:cNvPr id="4" name="Picture 3" descr="key-ideas-title.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Debating The Essentials of Salvation Is </a:t>
            </a:r>
            <a:r>
              <a:rPr lang="en-US" dirty="0" smtClean="0"/>
              <a:t>Nothing New</a:t>
            </a:r>
            <a:endParaRPr lang="en-US" dirty="0"/>
          </a:p>
        </p:txBody>
      </p:sp>
      <p:sp>
        <p:nvSpPr>
          <p:cNvPr id="3" name="Content Placeholder 2"/>
          <p:cNvSpPr>
            <a:spLocks noGrp="1"/>
          </p:cNvSpPr>
          <p:nvPr>
            <p:ph idx="1"/>
          </p:nvPr>
        </p:nvSpPr>
        <p:spPr/>
        <p:txBody>
          <a:bodyPr/>
          <a:lstStyle/>
          <a:p>
            <a:r>
              <a:rPr lang="en-US" dirty="0" smtClean="0"/>
              <a:t>The Role of Circumcision</a:t>
            </a:r>
          </a:p>
          <a:p>
            <a:pPr lvl="1"/>
            <a:r>
              <a:rPr lang="en-US" dirty="0" smtClean="0"/>
              <a:t>Acts 15:1, Colossians 2:8-14</a:t>
            </a:r>
          </a:p>
          <a:p>
            <a:r>
              <a:rPr lang="en-US" dirty="0" smtClean="0"/>
              <a:t>The Role of Faith &amp; Works</a:t>
            </a:r>
          </a:p>
          <a:p>
            <a:pPr lvl="1"/>
            <a:r>
              <a:rPr lang="en-US" dirty="0" smtClean="0"/>
              <a:t>James 2:14-26</a:t>
            </a:r>
          </a:p>
          <a:p>
            <a:r>
              <a:rPr lang="en-US" dirty="0" smtClean="0"/>
              <a:t>The </a:t>
            </a:r>
            <a:r>
              <a:rPr lang="en-US" dirty="0" smtClean="0"/>
              <a:t>Good News: The Answer Was Made Clear &amp; Then Written Down.</a:t>
            </a:r>
          </a:p>
          <a:p>
            <a:pPr lvl="1"/>
            <a:r>
              <a:rPr lang="en-US" dirty="0" smtClean="0"/>
              <a:t>Acts 15:2,24-31</a:t>
            </a:r>
            <a:endParaRPr lang="en-US" dirty="0"/>
          </a:p>
        </p:txBody>
      </p:sp>
    </p:spTree>
  </p:cSld>
  <p:clrMapOvr>
    <a:masterClrMapping/>
  </p:clrMapOvr>
  <p:transition>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 Ideas That Must </a:t>
            </a:r>
            <a:br>
              <a:rPr lang="en-US" dirty="0" smtClean="0"/>
            </a:br>
            <a:r>
              <a:rPr lang="en-US" dirty="0" smtClean="0"/>
              <a:t>Direct Our Thinking</a:t>
            </a:r>
            <a:endParaRPr lang="en-US" dirty="0"/>
          </a:p>
        </p:txBody>
      </p:sp>
      <p:sp>
        <p:nvSpPr>
          <p:cNvPr id="3" name="Content Placeholder 2"/>
          <p:cNvSpPr>
            <a:spLocks noGrp="1"/>
          </p:cNvSpPr>
          <p:nvPr>
            <p:ph idx="1"/>
          </p:nvPr>
        </p:nvSpPr>
        <p:spPr>
          <a:xfrm>
            <a:off x="457199" y="1600200"/>
            <a:ext cx="8385479" cy="4960904"/>
          </a:xfrm>
        </p:spPr>
        <p:txBody>
          <a:bodyPr>
            <a:normAutofit/>
          </a:bodyPr>
          <a:lstStyle/>
          <a:p>
            <a:r>
              <a:rPr lang="en-US" dirty="0" smtClean="0"/>
              <a:t>Faith In The Existence &amp; Character of God.</a:t>
            </a:r>
          </a:p>
          <a:p>
            <a:pPr lvl="1"/>
            <a:r>
              <a:rPr lang="en-US" dirty="0" smtClean="0"/>
              <a:t>Hebrews 11:6, James 2:12</a:t>
            </a:r>
          </a:p>
          <a:p>
            <a:r>
              <a:rPr lang="en-US" dirty="0" smtClean="0"/>
              <a:t>We Must Repent, Not Remain Ignorant.</a:t>
            </a:r>
          </a:p>
          <a:p>
            <a:pPr lvl="1"/>
            <a:r>
              <a:rPr lang="en-US" dirty="0" smtClean="0"/>
              <a:t>Acts 17:30-31</a:t>
            </a:r>
          </a:p>
          <a:p>
            <a:r>
              <a:rPr lang="en-US" dirty="0" smtClean="0"/>
              <a:t>We Must Ask, Seek, &amp; Knock.</a:t>
            </a:r>
          </a:p>
          <a:p>
            <a:pPr lvl="1"/>
            <a:r>
              <a:rPr lang="en-US" dirty="0" smtClean="0"/>
              <a:t>Romans 1:20, Matthew 7:7-8, Jeremiah 29:13</a:t>
            </a:r>
          </a:p>
          <a:p>
            <a:r>
              <a:rPr lang="en-US" dirty="0" smtClean="0"/>
              <a:t>The Way Is Narrow, Few Will Choose It.</a:t>
            </a:r>
          </a:p>
          <a:p>
            <a:pPr lvl="1"/>
            <a:r>
              <a:rPr lang="en-US" dirty="0" smtClean="0"/>
              <a:t>Luke 13:22-30</a:t>
            </a:r>
          </a:p>
        </p:txBody>
      </p:sp>
    </p:spTree>
  </p:cSld>
  <p:clrMapOvr>
    <a:masterClrMapping/>
  </p:clrMapOvr>
  <p:transition>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More Specific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Bible Tells Us Who Will Judge.</a:t>
            </a:r>
          </a:p>
          <a:p>
            <a:pPr lvl="1"/>
            <a:r>
              <a:rPr lang="en-US" dirty="0" smtClean="0"/>
              <a:t>1 Corinthians 4:4-5</a:t>
            </a:r>
          </a:p>
          <a:p>
            <a:r>
              <a:rPr lang="en-US" dirty="0" smtClean="0"/>
              <a:t>The Bible Tells Us Who Can Be Confident In Their Salvation.</a:t>
            </a:r>
          </a:p>
          <a:p>
            <a:pPr lvl="1"/>
            <a:r>
              <a:rPr lang="en-US" dirty="0" smtClean="0"/>
              <a:t>Believe &amp; Baptized (Mark 16:15-16)</a:t>
            </a:r>
          </a:p>
          <a:p>
            <a:pPr lvl="1"/>
            <a:r>
              <a:rPr lang="en-US" dirty="0" smtClean="0"/>
              <a:t>Walk In The Light (1 John 1:5-7, 5:13)</a:t>
            </a:r>
          </a:p>
          <a:p>
            <a:r>
              <a:rPr lang="en-US" dirty="0" smtClean="0"/>
              <a:t>The Bible Tells Us Who Is In Danger of Being Lost. Love Demands We Warn Them.</a:t>
            </a:r>
          </a:p>
          <a:p>
            <a:pPr lvl="1"/>
            <a:r>
              <a:rPr lang="en-US" dirty="0" smtClean="0"/>
              <a:t>1 Corinthians 6:9-10</a:t>
            </a:r>
          </a:p>
          <a:p>
            <a:pPr lvl="1"/>
            <a:r>
              <a:rPr lang="en-US" dirty="0" smtClean="0"/>
              <a:t>2 Thessalonians 1:7-9</a:t>
            </a:r>
          </a:p>
        </p:txBody>
      </p:sp>
    </p:spTree>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Can We Say </a:t>
            </a:r>
            <a:br>
              <a:rPr lang="en-US" dirty="0" smtClean="0"/>
            </a:br>
            <a:r>
              <a:rPr lang="en-US" dirty="0" smtClean="0"/>
              <a:t>About Large Groups?</a:t>
            </a:r>
            <a:endParaRPr lang="en-US" dirty="0"/>
          </a:p>
        </p:txBody>
      </p:sp>
      <p:sp>
        <p:nvSpPr>
          <p:cNvPr id="3" name="Content Placeholder 2"/>
          <p:cNvSpPr>
            <a:spLocks noGrp="1"/>
          </p:cNvSpPr>
          <p:nvPr>
            <p:ph idx="1"/>
          </p:nvPr>
        </p:nvSpPr>
        <p:spPr>
          <a:xfrm>
            <a:off x="457200" y="1600200"/>
            <a:ext cx="8229600" cy="4972662"/>
          </a:xfrm>
        </p:spPr>
        <p:txBody>
          <a:bodyPr>
            <a:normAutofit lnSpcReduction="10000"/>
          </a:bodyPr>
          <a:lstStyle/>
          <a:p>
            <a:r>
              <a:rPr lang="en-US" dirty="0" smtClean="0"/>
              <a:t>The Northern Nation of Israel</a:t>
            </a:r>
          </a:p>
          <a:p>
            <a:pPr lvl="1"/>
            <a:r>
              <a:rPr lang="en-US" dirty="0" smtClean="0"/>
              <a:t>2 Chronicles 15:8-9</a:t>
            </a:r>
          </a:p>
          <a:p>
            <a:r>
              <a:rPr lang="en-US" dirty="0" smtClean="0"/>
              <a:t>The Pharisees</a:t>
            </a:r>
          </a:p>
          <a:p>
            <a:pPr lvl="1"/>
            <a:r>
              <a:rPr lang="en-US" dirty="0" smtClean="0"/>
              <a:t>Matthew 23:13-15</a:t>
            </a:r>
          </a:p>
          <a:p>
            <a:pPr lvl="1"/>
            <a:r>
              <a:rPr lang="en-US" dirty="0" smtClean="0"/>
              <a:t>Nicodemus: John 7:32,45-53, John 19:39</a:t>
            </a:r>
          </a:p>
          <a:p>
            <a:r>
              <a:rPr lang="en-US" dirty="0" smtClean="0"/>
              <a:t>God Calls People To Purity &amp; Often To Leave These Groups In Error.</a:t>
            </a:r>
          </a:p>
          <a:p>
            <a:pPr lvl="1"/>
            <a:r>
              <a:rPr lang="en-US" dirty="0" smtClean="0"/>
              <a:t>Pure Actions: Revelation 2:19-26, </a:t>
            </a:r>
            <a:br>
              <a:rPr lang="en-US" dirty="0" smtClean="0"/>
            </a:br>
            <a:r>
              <a:rPr lang="en-US" dirty="0" smtClean="0"/>
              <a:t>                      Revelation 3:4 </a:t>
            </a:r>
          </a:p>
          <a:p>
            <a:pPr lvl="1"/>
            <a:r>
              <a:rPr lang="en-US" dirty="0" smtClean="0"/>
              <a:t>Pure Associations: 2 Corinthians 6:14-18</a:t>
            </a:r>
            <a:endParaRPr lang="en-US" dirty="0"/>
          </a:p>
        </p:txBody>
      </p:sp>
    </p:spTree>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55260" y="274638"/>
            <a:ext cx="6990333" cy="1143000"/>
          </a:xfrm>
        </p:spPr>
        <p:txBody>
          <a:bodyPr>
            <a:normAutofit fontScale="90000"/>
          </a:bodyPr>
          <a:lstStyle/>
          <a:p>
            <a:r>
              <a:rPr lang="en-US" dirty="0" smtClean="0"/>
              <a:t>So How Did The Apostles &amp; Preachers Handle All of This?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They Knew God’s Plan For Salvation &amp; Urgently Called People To Fully Obey.</a:t>
            </a:r>
          </a:p>
          <a:p>
            <a:pPr lvl="1"/>
            <a:r>
              <a:rPr lang="en-US" dirty="0" smtClean="0"/>
              <a:t>Acts 2:38-40, Acts 22:16, 2 Timothy 4:8</a:t>
            </a:r>
          </a:p>
          <a:p>
            <a:r>
              <a:rPr lang="en-US" dirty="0" smtClean="0"/>
              <a:t>They Understood Even “Good People” Needed The Gospel.</a:t>
            </a:r>
          </a:p>
          <a:p>
            <a:pPr lvl="1"/>
            <a:r>
              <a:rPr lang="en-US" dirty="0" smtClean="0"/>
              <a:t>Acts 10:1-2, 48</a:t>
            </a:r>
          </a:p>
          <a:p>
            <a:r>
              <a:rPr lang="en-US" dirty="0" smtClean="0"/>
              <a:t>They Were Confident God Would Judge Righteously</a:t>
            </a:r>
          </a:p>
          <a:p>
            <a:pPr lvl="1"/>
            <a:r>
              <a:rPr lang="en-US" dirty="0" smtClean="0"/>
              <a:t>2 Peter 2:1-10</a:t>
            </a:r>
          </a:p>
          <a:p>
            <a:r>
              <a:rPr lang="en-US" dirty="0" smtClean="0"/>
              <a:t>They Urged Elders To Guard The Flock</a:t>
            </a:r>
          </a:p>
          <a:p>
            <a:pPr lvl="1"/>
            <a:r>
              <a:rPr lang="en-US" dirty="0" smtClean="0"/>
              <a:t>Acts 20:28-32</a:t>
            </a:r>
          </a:p>
        </p:txBody>
      </p:sp>
    </p:spTree>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Key Ideas For Eternal Life</a:t>
            </a:r>
            <a:endParaRPr lang="en-US" dirty="0"/>
          </a:p>
        </p:txBody>
      </p:sp>
      <p:sp>
        <p:nvSpPr>
          <p:cNvPr id="3" name="Subtitle 2"/>
          <p:cNvSpPr>
            <a:spLocks noGrp="1"/>
          </p:cNvSpPr>
          <p:nvPr>
            <p:ph type="subTitle" idx="1"/>
          </p:nvPr>
        </p:nvSpPr>
        <p:spPr/>
        <p:txBody>
          <a:bodyPr/>
          <a:lstStyle/>
          <a:p>
            <a:endParaRPr lang="en-US"/>
          </a:p>
        </p:txBody>
      </p:sp>
      <p:pic>
        <p:nvPicPr>
          <p:cNvPr id="4" name="Picture 3" descr="key-ideas-title.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2038</TotalTime>
  <Words>1132</Words>
  <Application>Microsoft Macintosh PowerPoint</Application>
  <PresentationFormat>On-screen Show (4:3)</PresentationFormat>
  <Paragraphs>84</Paragraphs>
  <Slides>7</Slides>
  <Notes>4</Notes>
  <HiddenSlides>0</HiddenSlides>
  <MMClips>0</MMClips>
  <ScaleCrop>false</ScaleCrop>
  <HeadingPairs>
    <vt:vector size="4" baseType="variant">
      <vt:variant>
        <vt:lpstr>Design Template</vt:lpstr>
      </vt:variant>
      <vt:variant>
        <vt:i4>1</vt:i4>
      </vt:variant>
      <vt:variant>
        <vt:lpstr>Slide Titles</vt:lpstr>
      </vt:variant>
      <vt:variant>
        <vt:i4>7</vt:i4>
      </vt:variant>
    </vt:vector>
  </HeadingPairs>
  <TitlesOfParts>
    <vt:vector size="8" baseType="lpstr">
      <vt:lpstr>Office Theme</vt:lpstr>
      <vt:lpstr>Key Ideas For Eternal Life</vt:lpstr>
      <vt:lpstr>Debating The Essentials of Salvation Is Nothing New</vt:lpstr>
      <vt:lpstr>Big Ideas That Must  Direct Our Thinking</vt:lpstr>
      <vt:lpstr>Getting More Specific </vt:lpstr>
      <vt:lpstr>What Can We Say  About Large Groups?</vt:lpstr>
      <vt:lpstr>So How Did The Apostles &amp; Preachers Handle All of This?</vt:lpstr>
      <vt:lpstr>Key Ideas For Eternal Life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Ideas For Eternal Life</dc:title>
  <dc:creator>Phillip Shumake</dc:creator>
  <cp:lastModifiedBy>Phillip Shumake</cp:lastModifiedBy>
  <cp:revision>45</cp:revision>
  <dcterms:created xsi:type="dcterms:W3CDTF">2013-09-06T16:16:26Z</dcterms:created>
  <dcterms:modified xsi:type="dcterms:W3CDTF">2013-09-08T02:11:35Z</dcterms:modified>
</cp:coreProperties>
</file>