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62" r:id="rId3"/>
    <p:sldId id="264" r:id="rId4"/>
    <p:sldId id="267" r:id="rId5"/>
    <p:sldId id="257" r:id="rId6"/>
    <p:sldId id="261" r:id="rId7"/>
    <p:sldId id="263" r:id="rId8"/>
    <p:sldId id="260"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69406" autoAdjust="0"/>
  </p:normalViewPr>
  <p:slideViewPr>
    <p:cSldViewPr snapToGrid="0" snapToObjects="1">
      <p:cViewPr varScale="1">
        <p:scale>
          <a:sx n="80" d="100"/>
          <a:sy n="80"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05974C-D234-A541-9313-E74C126F3B67}" type="datetimeFigureOut">
              <a:rPr lang="en-US" smtClean="0"/>
              <a:pPr/>
              <a:t>8/2/15</a:t>
            </a:fld>
            <a:endParaRPr lang="en-US"/>
          </a:p>
        </p:txBody>
      </p:sp>
      <p:sp>
        <p:nvSpPr>
          <p:cNvPr id="4" name="Slide Image Placeholder 3"/>
          <p:cNvSpPr>
            <a:spLocks noGrp="1" noRot="1" noChangeAspect="1"/>
          </p:cNvSpPr>
          <p:nvPr>
            <p:ph type="sldImg" idx="2"/>
          </p:nvPr>
        </p:nvSpPr>
        <p:spPr>
          <a:xfrm>
            <a:off x="1718260" y="90720"/>
            <a:ext cx="3437819" cy="257836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51183" y="2759803"/>
            <a:ext cx="6614521" cy="620653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971695" y="457200"/>
            <a:ext cx="884718" cy="457200"/>
          </a:xfrm>
          <a:prstGeom prst="rect">
            <a:avLst/>
          </a:prstGeom>
        </p:spPr>
        <p:txBody>
          <a:bodyPr vert="horz" lIns="91440" tIns="45720" rIns="91440" bIns="45720" rtlCol="0" anchor="b"/>
          <a:lstStyle>
            <a:lvl1pPr algn="r">
              <a:defRPr sz="1200"/>
            </a:lvl1pPr>
          </a:lstStyle>
          <a:p>
            <a:fld id="{F2D9752F-D76E-9C41-9116-8E9D0B6346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1800" dirty="0" smtClean="0"/>
              <a:t>Chapter of Details and Determination…where responding to Jesus instructions to “Go be washed..” makes all the difference.</a:t>
            </a:r>
          </a:p>
          <a:p>
            <a:endParaRPr lang="en-US" sz="1800" dirty="0" smtClean="0"/>
          </a:p>
          <a:p>
            <a:r>
              <a:rPr lang="en-US" sz="1800" dirty="0" smtClean="0"/>
              <a:t>It begins with  curious question…</a:t>
            </a:r>
            <a:endParaRPr lang="en-US" sz="18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2000" dirty="0" smtClean="0"/>
              <a:t>God</a:t>
            </a:r>
            <a:r>
              <a:rPr lang="en-US" sz="2000" baseline="0" dirty="0" smtClean="0"/>
              <a:t> can allow short-term difficulty in order to bring about long-term good.</a:t>
            </a:r>
          </a:p>
          <a:p>
            <a:endParaRPr lang="en-US" sz="2000" baseline="0" dirty="0" smtClean="0"/>
          </a:p>
          <a:p>
            <a:r>
              <a:rPr lang="en-US" sz="2000" baseline="0" dirty="0" smtClean="0"/>
              <a:t>We do this as parents all the time: we allow kids to struggle in learning to tie their shoes – so that they LEARN HOW.</a:t>
            </a:r>
            <a:endParaRPr lang="en-US" sz="20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D9752F-D76E-9C41-9116-8E9D0B6346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2D9752F-D76E-9C41-9116-8E9D0B63464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1600" dirty="0" smtClean="0"/>
              <a:t>UNPRECEDENTED: John 9:32-33</a:t>
            </a:r>
          </a:p>
          <a:p>
            <a:endParaRPr lang="en-US" sz="1600" dirty="0" smtClean="0"/>
          </a:p>
          <a:p>
            <a:r>
              <a:rPr lang="en-US" sz="1600" dirty="0" smtClean="0"/>
              <a:t>SHORTCOMINGS OF MEDICINE: (2 Chron. 16:12) med absolutely has it’s place, such as oil the Good Samaritan put on the man’s wounds, but medicine is not where our greatest hope lies.</a:t>
            </a:r>
          </a:p>
          <a:p>
            <a:endParaRPr lang="en-US" sz="1600" dirty="0" smtClean="0"/>
          </a:p>
          <a:p>
            <a:r>
              <a:rPr lang="en-US" sz="1600" dirty="0" smtClean="0"/>
              <a:t>DO FOR ONE: </a:t>
            </a:r>
            <a:r>
              <a:rPr lang="en-US" sz="1600" baseline="0" dirty="0" smtClean="0"/>
              <a:t>, What You Would Like To Do For Everyone.</a:t>
            </a:r>
          </a:p>
          <a:p>
            <a:pPr>
              <a:buFontTx/>
              <a:buChar char="-"/>
            </a:pPr>
            <a:r>
              <a:rPr lang="en-US" sz="1600" baseline="0" dirty="0" smtClean="0"/>
              <a:t>You’d like to have coffee with everyone – you can’t do it all at once – so do for one.</a:t>
            </a:r>
          </a:p>
          <a:p>
            <a:pPr>
              <a:buFontTx/>
              <a:buChar char="-"/>
            </a:pPr>
            <a:r>
              <a:rPr lang="en-US" sz="1600" baseline="0" dirty="0" smtClean="0"/>
              <a:t>You’d like to have new members into your home – you may not be able to do it </a:t>
            </a:r>
            <a:r>
              <a:rPr lang="en-US" sz="1600" baseline="0" dirty="0" err="1" smtClean="0"/>
              <a:t>everytime</a:t>
            </a:r>
            <a:r>
              <a:rPr lang="en-US" sz="1600" baseline="0" dirty="0" smtClean="0"/>
              <a:t> – but go ahead and do for the one you can.</a:t>
            </a:r>
          </a:p>
          <a:p>
            <a:pPr>
              <a:buFontTx/>
              <a:buNone/>
            </a:pPr>
            <a:endParaRPr lang="en-US" sz="1600" baseline="0" dirty="0" smtClean="0"/>
          </a:p>
          <a:p>
            <a:pPr>
              <a:buFontTx/>
              <a:buNone/>
            </a:pPr>
            <a:r>
              <a:rPr lang="en-US" sz="1600" baseline="0" dirty="0" smtClean="0"/>
              <a:t>*It demonstrates your character (this is not about playing favorites – this is about being the MOST HELPFUL to one person, given the limitations on our time, resources, and energy.</a:t>
            </a:r>
          </a:p>
          <a:p>
            <a:pPr>
              <a:buFontTx/>
              <a:buNone/>
            </a:pPr>
            <a:r>
              <a:rPr lang="en-US" sz="1600" baseline="0" dirty="0" smtClean="0"/>
              <a:t>*It also demonstrates your ability to keep in touch with those you are leading.</a:t>
            </a:r>
          </a:p>
          <a:p>
            <a:pPr>
              <a:buFontTx/>
              <a:buNone/>
            </a:pPr>
            <a:r>
              <a:rPr lang="en-US" sz="1600" baseline="0" dirty="0" smtClean="0"/>
              <a:t>*And of course…</a:t>
            </a:r>
          </a:p>
          <a:p>
            <a:pPr>
              <a:buFontTx/>
              <a:buNone/>
            </a:pPr>
            <a:endParaRPr lang="en-US" sz="1600" baseline="0" dirty="0" smtClean="0"/>
          </a:p>
          <a:p>
            <a:pPr>
              <a:buFontTx/>
              <a:buNone/>
            </a:pPr>
            <a:r>
              <a:rPr lang="en-US" sz="1600" baseline="0" dirty="0" smtClean="0"/>
              <a:t>It SPOTLIGHTS the goodness of God.  We aren’t trying to honor ourselves – we are trying to show others – I took this step because God is so good, he has inspired me to be more like HIM.</a:t>
            </a:r>
          </a:p>
          <a:p>
            <a:pPr>
              <a:buFontTx/>
              <a:buNone/>
            </a:pPr>
            <a:endParaRPr lang="en-US" sz="1600" baseline="0" dirty="0" smtClean="0"/>
          </a:p>
          <a:p>
            <a:pPr>
              <a:buFontTx/>
              <a:buNone/>
            </a:pPr>
            <a:r>
              <a:rPr lang="en-US" sz="1600" baseline="0" dirty="0" smtClean="0"/>
              <a:t>We must balance Matthew 5:16 with Matthew 6:1-4.  Our Motives will make the difference.  If you find yourself with the wrong motives, it’s time to repent</a:t>
            </a:r>
            <a:r>
              <a:rPr lang="en-US" sz="1600" baseline="0" dirty="0" smtClean="0"/>
              <a:t>.</a:t>
            </a:r>
          </a:p>
          <a:p>
            <a:pPr>
              <a:buFontTx/>
              <a:buNone/>
            </a:pPr>
            <a:endParaRPr lang="en-US" sz="1600" baseline="0" dirty="0" smtClean="0"/>
          </a:p>
          <a:p>
            <a:r>
              <a:rPr lang="en-US" sz="1600" baseline="0" dirty="0" smtClean="0"/>
              <a:t>LIGHT – FINALLY SEE:  </a:t>
            </a:r>
            <a:r>
              <a:rPr lang="en-US" sz="1600" dirty="0" smtClean="0"/>
              <a:t>We need to admit that without Jesus,</a:t>
            </a:r>
            <a:r>
              <a:rPr lang="en-US" sz="1600" baseline="0" dirty="0" smtClean="0"/>
              <a:t> we can’t really see our sins. </a:t>
            </a:r>
          </a:p>
          <a:p>
            <a:endParaRPr lang="en-US" sz="1600" b="1" u="sng" baseline="0" dirty="0" smtClean="0"/>
          </a:p>
          <a:p>
            <a:r>
              <a:rPr lang="en-US" sz="1600" b="1" u="sng" kern="1200" dirty="0" smtClean="0">
                <a:solidFill>
                  <a:schemeClr val="tx1"/>
                </a:solidFill>
                <a:latin typeface="+mn-lt"/>
                <a:ea typeface="+mn-ea"/>
                <a:cs typeface="+mn-cs"/>
              </a:rPr>
              <a:t>In the light… We can work.</a:t>
            </a:r>
          </a:p>
          <a:p>
            <a:r>
              <a:rPr lang="en-US" sz="1600" b="1" u="sng" kern="1200" dirty="0" smtClean="0">
                <a:solidFill>
                  <a:schemeClr val="tx1"/>
                </a:solidFill>
                <a:latin typeface="+mn-lt"/>
                <a:ea typeface="+mn-ea"/>
                <a:cs typeface="+mn-cs"/>
              </a:rPr>
              <a:t>In the light… Our eyes are opened.</a:t>
            </a:r>
            <a:endParaRPr lang="en-US" sz="1600" b="1" u="sng" baseline="0" dirty="0" smtClean="0"/>
          </a:p>
          <a:p>
            <a:pPr>
              <a:buFontTx/>
              <a:buNone/>
            </a:pPr>
            <a:endParaRPr lang="en-US" sz="16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1600" dirty="0" smtClean="0"/>
              <a:t>9:9 – He kept saying “I am the one</a:t>
            </a:r>
            <a:r>
              <a:rPr lang="en-US" sz="1600" dirty="0" smtClean="0"/>
              <a:t>” </a:t>
            </a:r>
            <a:br>
              <a:rPr lang="en-US" sz="1600" dirty="0" smtClean="0"/>
            </a:br>
            <a:r>
              <a:rPr lang="en-US" sz="1600" dirty="0" smtClean="0"/>
              <a:t/>
            </a:r>
            <a:br>
              <a:rPr lang="en-US" sz="1600" dirty="0" smtClean="0"/>
            </a:br>
            <a:r>
              <a:rPr lang="en-US" dirty="0" smtClean="0"/>
              <a:t>What Will We Say When Others Ask Us “How?”</a:t>
            </a:r>
          </a:p>
          <a:p>
            <a:pPr lvl="1"/>
            <a:r>
              <a:rPr lang="en-US" dirty="0" smtClean="0"/>
              <a:t>John 9:10</a:t>
            </a:r>
          </a:p>
          <a:p>
            <a:endParaRPr lang="en-US" sz="1600" dirty="0" smtClean="0"/>
          </a:p>
          <a:p>
            <a:endParaRPr lang="en-US" sz="1600" dirty="0" smtClean="0"/>
          </a:p>
          <a:p>
            <a:r>
              <a:rPr lang="en-US" sz="1600" dirty="0" smtClean="0"/>
              <a:t>** Admire the boldness of the healed</a:t>
            </a:r>
            <a:r>
              <a:rPr lang="en-US" sz="1600" baseline="0" dirty="0" smtClean="0"/>
              <a:t> man.  &gt;We need to remember that there is a time and a place for being delicate and kind in our words, but that there is also a time and place to speak with BOLDNESS.  We need to remember that speaking boldly can draw people to greater devotion to God too.</a:t>
            </a:r>
          </a:p>
          <a:p>
            <a:endParaRPr lang="en-US" sz="1600" baseline="0" dirty="0" smtClean="0"/>
          </a:p>
          <a:p>
            <a:endParaRPr lang="en-US" sz="16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t>SUMMARIES:  (Yes,</a:t>
            </a:r>
            <a:r>
              <a:rPr lang="en-US" sz="1600" baseline="0" dirty="0" smtClean="0"/>
              <a:t> there are exceptions, such as the sinner repenting and seeking God like Cornelius) but this general summary is fair.  </a:t>
            </a:r>
            <a:r>
              <a:rPr lang="en-US" sz="1600" dirty="0" smtClean="0">
                <a:solidFill>
                  <a:srgbClr val="429BFF"/>
                </a:solidFill>
              </a:rPr>
              <a:t>Psalm 18:41, Psalm 66:18, Proverbs 15:8, James 1:6-7, 1 Peter 3:7,</a:t>
            </a:r>
          </a:p>
          <a:p>
            <a:endParaRPr lang="en-US" sz="1600" dirty="0" smtClean="0"/>
          </a:p>
          <a:p>
            <a:r>
              <a:rPr lang="en-US" sz="1600" dirty="0" smtClean="0"/>
              <a:t>WE KNOW…</a:t>
            </a:r>
            <a:r>
              <a:rPr lang="en-US" sz="1600" baseline="0" dirty="0" smtClean="0"/>
              <a:t>He courageous shared his insights, even with a hostile audience.  We have to be ready to do the same.  </a:t>
            </a:r>
          </a:p>
          <a:p>
            <a:r>
              <a:rPr lang="en-US" sz="1600" baseline="0" dirty="0" smtClean="0"/>
              <a:t>**Rather than back down in the face of opposition, His conviction is deepened – He will say what HE IS SURE OF.</a:t>
            </a:r>
          </a:p>
          <a:p>
            <a:endParaRPr lang="en-US" sz="1600" dirty="0" smtClean="0"/>
          </a:p>
          <a:p>
            <a:r>
              <a:rPr lang="en-US" sz="1600" dirty="0" smtClean="0"/>
              <a:t>HOW – will we</a:t>
            </a:r>
            <a:endParaRPr lang="en-US" sz="16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1800" dirty="0" smtClean="0"/>
              <a:t>WE rejoice</a:t>
            </a:r>
            <a:r>
              <a:rPr lang="en-US" sz="1800" baseline="0" dirty="0" smtClean="0"/>
              <a:t> in the Identity and Worship of Jesus but we have to take this warning to heart – because any of us could fall into the traps of Satan to behave in a Blind Manner, so we need to keep our guard up and understand the attacks Satan uses.</a:t>
            </a:r>
          </a:p>
          <a:p>
            <a:endParaRPr lang="en-US" sz="1800" baseline="0" dirty="0" smtClean="0"/>
          </a:p>
          <a:p>
            <a:r>
              <a:rPr lang="en-US" sz="1800" b="1" u="sng" baseline="0" dirty="0" smtClean="0"/>
              <a:t>John 9:39-41</a:t>
            </a:r>
            <a:endParaRPr lang="en-US" sz="1800" b="1" u="sng" dirty="0" smtClean="0"/>
          </a:p>
          <a:p>
            <a:endParaRPr lang="en-US" sz="1800" dirty="0" smtClean="0"/>
          </a:p>
          <a:p>
            <a:r>
              <a:rPr lang="en-US" sz="1800" dirty="0" smtClean="0"/>
              <a:t>All of the evidence was RIGHT in front of them!</a:t>
            </a:r>
          </a:p>
          <a:p>
            <a:endParaRPr lang="en-US" sz="18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Jesus Helped On The Sabbath To Demonstrate The Twisted Logic of the Pharisees.</a:t>
            </a:r>
          </a:p>
          <a:p>
            <a:endParaRPr lang="en-US" sz="1800" dirty="0" smtClean="0"/>
          </a:p>
          <a:p>
            <a:r>
              <a:rPr lang="en-US" sz="1800" dirty="0" smtClean="0"/>
              <a:t>They ask him to “Give Glory to God” –</a:t>
            </a:r>
            <a:r>
              <a:rPr lang="en-US" sz="1800" baseline="0" dirty="0" smtClean="0"/>
              <a:t> That is – it is time to fess up – tell us the whole truth.</a:t>
            </a:r>
            <a:endParaRPr lang="en-US" sz="1800" dirty="0" smtClean="0"/>
          </a:p>
          <a:p>
            <a:endParaRPr lang="en-US" sz="1800" dirty="0" smtClean="0"/>
          </a:p>
          <a:p>
            <a:r>
              <a:rPr lang="en-US" sz="1800" dirty="0" smtClean="0"/>
              <a:t>39-41</a:t>
            </a:r>
            <a:endParaRPr lang="en-US" sz="18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1800" b="1" kern="1200" dirty="0" smtClean="0">
                <a:solidFill>
                  <a:schemeClr val="tx1"/>
                </a:solidFill>
                <a:latin typeface="+mn-lt"/>
                <a:ea typeface="+mn-ea"/>
                <a:cs typeface="+mn-cs"/>
              </a:rPr>
              <a:t>Notice in 9:14 </a:t>
            </a:r>
            <a:r>
              <a:rPr lang="en-US" sz="1800" kern="1200" dirty="0" smtClean="0">
                <a:solidFill>
                  <a:schemeClr val="tx1"/>
                </a:solidFill>
                <a:latin typeface="+mn-lt"/>
                <a:ea typeface="+mn-ea"/>
                <a:cs typeface="+mn-cs"/>
              </a:rPr>
              <a:t>that the text says it is Jesus who opened his eyes. Despite the obedience of the man and despite the role of the washing Jesus deserves the credit for the miracle.  The same is true in our baptism.  Jesus calls us to arise and be baptized and wash away our sins,</a:t>
            </a:r>
            <a:r>
              <a:rPr lang="en-US" sz="1800" kern="1200" baseline="0" dirty="0" smtClean="0">
                <a:solidFill>
                  <a:schemeClr val="tx1"/>
                </a:solidFill>
                <a:latin typeface="+mn-lt"/>
                <a:ea typeface="+mn-ea"/>
                <a:cs typeface="+mn-cs"/>
              </a:rPr>
              <a:t> and when we respond – we haven’t earned it – we have been given it from GOD.</a:t>
            </a:r>
          </a:p>
          <a:p>
            <a:endParaRPr lang="en-US" sz="1800" kern="1200" baseline="0" dirty="0" smtClean="0">
              <a:solidFill>
                <a:schemeClr val="tx1"/>
              </a:solidFill>
              <a:latin typeface="+mn-lt"/>
              <a:ea typeface="+mn-ea"/>
              <a:cs typeface="+mn-cs"/>
            </a:endParaRPr>
          </a:p>
          <a:p>
            <a:r>
              <a:rPr lang="en-US" sz="1800" kern="1200" baseline="0" dirty="0" smtClean="0">
                <a:solidFill>
                  <a:schemeClr val="tx1"/>
                </a:solidFill>
                <a:latin typeface="+mn-lt"/>
                <a:ea typeface="+mn-ea"/>
                <a:cs typeface="+mn-cs"/>
              </a:rPr>
              <a:t>Now is the time.  Jesus life was only about 33 years.  Others life will be far longer or far shorter – but we have to work within the natural scope we are given.</a:t>
            </a:r>
          </a:p>
          <a:p>
            <a:endParaRPr lang="en-US" sz="1800" kern="1200" baseline="0" dirty="0" smtClean="0">
              <a:solidFill>
                <a:schemeClr val="tx1"/>
              </a:solidFill>
              <a:latin typeface="+mn-lt"/>
              <a:ea typeface="+mn-ea"/>
              <a:cs typeface="+mn-cs"/>
            </a:endParaRPr>
          </a:p>
          <a:p>
            <a:r>
              <a:rPr lang="en-US" sz="1800" kern="1200" baseline="0" dirty="0" smtClean="0">
                <a:solidFill>
                  <a:schemeClr val="tx1"/>
                </a:solidFill>
                <a:latin typeface="+mn-lt"/>
                <a:ea typeface="+mn-ea"/>
                <a:cs typeface="+mn-cs"/>
              </a:rPr>
              <a:t>For the </a:t>
            </a:r>
            <a:r>
              <a:rPr lang="en-US" sz="1800" b="1" kern="1200" baseline="0" dirty="0" smtClean="0">
                <a:solidFill>
                  <a:schemeClr val="tx1"/>
                </a:solidFill>
                <a:latin typeface="+mn-lt"/>
                <a:ea typeface="+mn-ea"/>
                <a:cs typeface="+mn-cs"/>
              </a:rPr>
              <a:t>young</a:t>
            </a:r>
            <a:r>
              <a:rPr lang="en-US" sz="1800" kern="1200" baseline="0" dirty="0" smtClean="0">
                <a:solidFill>
                  <a:schemeClr val="tx1"/>
                </a:solidFill>
                <a:latin typeface="+mn-lt"/>
                <a:ea typeface="+mn-ea"/>
                <a:cs typeface="+mn-cs"/>
              </a:rPr>
              <a:t> – we need to remember that not all “work” is truly profitable. Some is just a waste of our time that should be given to better things. (Eph 5:16)</a:t>
            </a:r>
          </a:p>
          <a:p>
            <a:endParaRPr lang="en-US" sz="1800" kern="1200" baseline="0" dirty="0" smtClean="0">
              <a:solidFill>
                <a:schemeClr val="tx1"/>
              </a:solidFill>
              <a:latin typeface="+mn-lt"/>
              <a:ea typeface="+mn-ea"/>
              <a:cs typeface="+mn-cs"/>
            </a:endParaRPr>
          </a:p>
          <a:p>
            <a:r>
              <a:rPr lang="en-US" sz="1800" kern="1200" baseline="0" dirty="0" smtClean="0">
                <a:solidFill>
                  <a:schemeClr val="tx1"/>
                </a:solidFill>
                <a:latin typeface="+mn-lt"/>
                <a:ea typeface="+mn-ea"/>
                <a:cs typeface="+mn-cs"/>
              </a:rPr>
              <a:t>For the </a:t>
            </a:r>
            <a:r>
              <a:rPr lang="en-US" sz="1800" b="1" kern="1200" baseline="0" dirty="0" smtClean="0">
                <a:solidFill>
                  <a:schemeClr val="tx1"/>
                </a:solidFill>
                <a:latin typeface="+mn-lt"/>
                <a:ea typeface="+mn-ea"/>
                <a:cs typeface="+mn-cs"/>
              </a:rPr>
              <a:t>older</a:t>
            </a:r>
            <a:r>
              <a:rPr lang="en-US" sz="1800" kern="1200" baseline="0" dirty="0" smtClean="0">
                <a:solidFill>
                  <a:schemeClr val="tx1"/>
                </a:solidFill>
                <a:latin typeface="+mn-lt"/>
                <a:ea typeface="+mn-ea"/>
                <a:cs typeface="+mn-cs"/>
              </a:rPr>
              <a:t> – we need to remember that as long as God extends your life – you’ve been given a chance to make a difference. Whatever you find to do – do it with all you might.</a:t>
            </a:r>
            <a:endParaRPr lang="en-US" sz="18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90488"/>
            <a:ext cx="3438525" cy="2578100"/>
          </a:xfrm>
        </p:spPr>
      </p:sp>
      <p:sp>
        <p:nvSpPr>
          <p:cNvPr id="3" name="Notes Placeholder 2"/>
          <p:cNvSpPr>
            <a:spLocks noGrp="1"/>
          </p:cNvSpPr>
          <p:nvPr>
            <p:ph type="body" idx="1"/>
          </p:nvPr>
        </p:nvSpPr>
        <p:spPr/>
        <p:txBody>
          <a:bodyPr>
            <a:normAutofit/>
          </a:bodyPr>
          <a:lstStyle/>
          <a:p>
            <a:r>
              <a:rPr lang="en-US" sz="2000" dirty="0" smtClean="0"/>
              <a:t>Vs 11 - </a:t>
            </a:r>
            <a:r>
              <a:rPr lang="en-US" sz="2000" kern="1200" dirty="0" smtClean="0">
                <a:solidFill>
                  <a:schemeClr val="tx1"/>
                </a:solidFill>
                <a:latin typeface="+mn-lt"/>
                <a:ea typeface="+mn-ea"/>
                <a:cs typeface="+mn-cs"/>
              </a:rPr>
              <a:t>so I went away and washed, and I received sight.”</a:t>
            </a:r>
            <a:endParaRPr lang="en-US" sz="2000" dirty="0"/>
          </a:p>
        </p:txBody>
      </p:sp>
      <p:sp>
        <p:nvSpPr>
          <p:cNvPr id="4" name="Slide Number Placeholder 3"/>
          <p:cNvSpPr>
            <a:spLocks noGrp="1"/>
          </p:cNvSpPr>
          <p:nvPr>
            <p:ph type="sldNum" sz="quarter" idx="10"/>
          </p:nvPr>
        </p:nvSpPr>
        <p:spPr/>
        <p:txBody>
          <a:bodyPr/>
          <a:lstStyle/>
          <a:p>
            <a:fld id="{F2D9752F-D76E-9C41-9116-8E9D0B63464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8/2/15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8/2/15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8/2/15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8/2/15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8/2/15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8/2/15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ctr" defTabSz="457200" rtl="0" eaLnBrk="1" latinLnBrk="0" hangingPunct="1">
        <a:spcBef>
          <a:spcPct val="0"/>
        </a:spcBef>
        <a:buNone/>
        <a:defRPr sz="44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1" kern="1200">
          <a:solidFill>
            <a:srgbClr val="000000"/>
          </a:solidFill>
          <a:latin typeface="Arial"/>
          <a:ea typeface="+mn-ea"/>
          <a:cs typeface="Arial"/>
        </a:defRPr>
      </a:lvl1pPr>
      <a:lvl2pPr marL="742950" indent="-285750" algn="l" defTabSz="457200" rtl="0" eaLnBrk="1" latinLnBrk="0" hangingPunct="1">
        <a:spcBef>
          <a:spcPct val="20000"/>
        </a:spcBef>
        <a:buFont typeface="Arial"/>
        <a:buChar char="–"/>
        <a:defRPr sz="2800" b="1" kern="1200">
          <a:solidFill>
            <a:srgbClr val="000000"/>
          </a:solidFill>
          <a:latin typeface="Arial"/>
          <a:ea typeface="+mn-ea"/>
          <a:cs typeface="Arial"/>
        </a:defRPr>
      </a:lvl2pPr>
      <a:lvl3pPr marL="1143000" indent="-228600" algn="l" defTabSz="457200" rtl="0" eaLnBrk="1" latinLnBrk="0" hangingPunct="1">
        <a:spcBef>
          <a:spcPct val="20000"/>
        </a:spcBef>
        <a:buFont typeface="Arial"/>
        <a:buChar char="•"/>
        <a:defRPr sz="2400" b="1" kern="1200">
          <a:solidFill>
            <a:srgbClr val="000000"/>
          </a:solidFill>
          <a:latin typeface="Arial"/>
          <a:ea typeface="+mn-ea"/>
          <a:cs typeface="Arial"/>
        </a:defRPr>
      </a:lvl3pPr>
      <a:lvl4pPr marL="1600200" indent="-228600" algn="l" defTabSz="457200" rtl="0" eaLnBrk="1" latinLnBrk="0" hangingPunct="1">
        <a:spcBef>
          <a:spcPct val="20000"/>
        </a:spcBef>
        <a:buFont typeface="Arial"/>
        <a:buChar char="–"/>
        <a:defRPr sz="2000" b="1" kern="1200">
          <a:solidFill>
            <a:srgbClr val="000000"/>
          </a:solidFill>
          <a:latin typeface="Arial"/>
          <a:ea typeface="+mn-ea"/>
          <a:cs typeface="Arial"/>
        </a:defRPr>
      </a:lvl4pPr>
      <a:lvl5pPr marL="2057400" indent="-228600" algn="l" defTabSz="457200" rtl="0" eaLnBrk="1" latinLnBrk="0" hangingPunct="1">
        <a:spcBef>
          <a:spcPct val="20000"/>
        </a:spcBef>
        <a:buFont typeface="Arial"/>
        <a:buChar char="»"/>
        <a:defRPr sz="2000" b="1"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VBS 4:Blind</a:t>
            </a:r>
            <a:r>
              <a:rPr lang="en-US" baseline="0" dirty="0" smtClean="0"/>
              <a:t> Man</a:t>
            </a:r>
            <a:endParaRPr lang="en-US" dirty="0"/>
          </a:p>
        </p:txBody>
      </p:sp>
      <p:sp>
        <p:nvSpPr>
          <p:cNvPr id="3" name="Subtitle 2"/>
          <p:cNvSpPr>
            <a:spLocks noGrp="1"/>
          </p:cNvSpPr>
          <p:nvPr>
            <p:ph type="subTitle" idx="1"/>
          </p:nvPr>
        </p:nvSpPr>
        <p:spPr/>
        <p:txBody>
          <a:bodyPr/>
          <a:lstStyle/>
          <a:p>
            <a:endParaRPr lang="en-US"/>
          </a:p>
        </p:txBody>
      </p:sp>
      <p:pic>
        <p:nvPicPr>
          <p:cNvPr id="5" name="Picture 4" descr="the-blind.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Need God’s Help</a:t>
            </a:r>
            <a:endParaRPr lang="en-US" dirty="0"/>
          </a:p>
        </p:txBody>
      </p:sp>
      <p:sp>
        <p:nvSpPr>
          <p:cNvPr id="3" name="Content Placeholder 2"/>
          <p:cNvSpPr>
            <a:spLocks noGrp="1"/>
          </p:cNvSpPr>
          <p:nvPr>
            <p:ph idx="1"/>
          </p:nvPr>
        </p:nvSpPr>
        <p:spPr/>
        <p:txBody>
          <a:bodyPr/>
          <a:lstStyle/>
          <a:p>
            <a:r>
              <a:rPr lang="en-US" dirty="0" smtClean="0"/>
              <a:t>Jesus Sees The Purpose: John 9:1-3</a:t>
            </a:r>
            <a:endParaRPr lang="en-US" dirty="0" smtClean="0"/>
          </a:p>
          <a:p>
            <a:r>
              <a:rPr lang="en-US" dirty="0" smtClean="0"/>
              <a:t>“Our need for God’s help is not a shortcoming in the designs or plans of God. Our need for God’s help is part of His design so that we will realize His existence, superiority and love.”</a:t>
            </a:r>
          </a:p>
          <a:p>
            <a:endParaRPr lang="en-US" dirty="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Relying On God</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“The Lord also will be a stronghold for the oppressed, A stronghold in times of trouble; And those who know Your name will put their trust in You, For You, O Lord, have not forsaken those who seek You.”</a:t>
            </a:r>
          </a:p>
          <a:p>
            <a:pPr lvl="1"/>
            <a:r>
              <a:rPr lang="en-US" dirty="0" smtClean="0"/>
              <a:t>Psalm 9:9-10</a:t>
            </a:r>
            <a:endParaRPr lang="en-US" dirty="0" smtClean="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Relying On God</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“Now I know that the Lord saves His anointed; He will answer him from His holy heaven With the saving strength of His right hand.7 Some boast in chariots and some in horses, But we will boast in the name of the Lord, our God.”</a:t>
            </a:r>
          </a:p>
          <a:p>
            <a:pPr lvl="1"/>
            <a:r>
              <a:rPr lang="en-US" dirty="0" smtClean="0"/>
              <a:t>Psalm 20:6-7</a:t>
            </a: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Healing The Blind Man</a:t>
            </a:r>
            <a:endParaRPr lang="en-US" dirty="0"/>
          </a:p>
        </p:txBody>
      </p:sp>
      <p:sp>
        <p:nvSpPr>
          <p:cNvPr id="3" name="Content Placeholder 2"/>
          <p:cNvSpPr>
            <a:spLocks noGrp="1"/>
          </p:cNvSpPr>
          <p:nvPr>
            <p:ph idx="1"/>
          </p:nvPr>
        </p:nvSpPr>
        <p:spPr>
          <a:xfrm>
            <a:off x="457200" y="1600200"/>
            <a:ext cx="8229600" cy="4860925"/>
          </a:xfrm>
        </p:spPr>
        <p:txBody>
          <a:bodyPr>
            <a:normAutofit/>
          </a:bodyPr>
          <a:lstStyle/>
          <a:p>
            <a:r>
              <a:rPr lang="en-US" dirty="0" smtClean="0"/>
              <a:t>Jesus Helped In An Unprecedented Way.</a:t>
            </a:r>
          </a:p>
          <a:p>
            <a:r>
              <a:rPr lang="en-US" dirty="0" smtClean="0"/>
              <a:t>Jesus Helped In A Simple Way That Showed His Superiority Over Medical Experts. (John 9:6, Revelation 3:18)</a:t>
            </a:r>
            <a:endParaRPr lang="en-US" dirty="0" smtClean="0"/>
          </a:p>
          <a:p>
            <a:r>
              <a:rPr lang="en-US" dirty="0" smtClean="0"/>
              <a:t>Jesus </a:t>
            </a:r>
            <a:r>
              <a:rPr lang="en-US" dirty="0" smtClean="0"/>
              <a:t>Helped To Spotlight The Goodness of God</a:t>
            </a:r>
            <a:r>
              <a:rPr lang="en-US" dirty="0" smtClean="0"/>
              <a:t>.</a:t>
            </a:r>
            <a:endParaRPr lang="en-US" dirty="0" smtClean="0"/>
          </a:p>
          <a:p>
            <a:r>
              <a:rPr lang="en-US" dirty="0" smtClean="0"/>
              <a:t>In The Light of Jesus, We Can Finally See!</a:t>
            </a:r>
          </a:p>
          <a:p>
            <a:endParaRPr lang="en-US" dirty="0" smtClean="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The Blind See, </a:t>
            </a:r>
            <a:br>
              <a:rPr lang="en-US" dirty="0" smtClean="0"/>
            </a:br>
            <a:r>
              <a:rPr lang="en-US" dirty="0" smtClean="0"/>
              <a:t>They Speak Up!</a:t>
            </a:r>
            <a:endParaRPr lang="en-US" dirty="0"/>
          </a:p>
        </p:txBody>
      </p:sp>
      <p:sp>
        <p:nvSpPr>
          <p:cNvPr id="3" name="Content Placeholder 2"/>
          <p:cNvSpPr>
            <a:spLocks noGrp="1"/>
          </p:cNvSpPr>
          <p:nvPr>
            <p:ph idx="1"/>
          </p:nvPr>
        </p:nvSpPr>
        <p:spPr>
          <a:xfrm>
            <a:off x="457200" y="1758950"/>
            <a:ext cx="8229600" cy="4543425"/>
          </a:xfrm>
        </p:spPr>
        <p:txBody>
          <a:bodyPr>
            <a:normAutofit fontScale="92500" lnSpcReduction="10000"/>
          </a:bodyPr>
          <a:lstStyle/>
          <a:p>
            <a:r>
              <a:rPr lang="en-US" dirty="0" smtClean="0"/>
              <a:t>Once Helped, The Man Just Had To Tell Others!</a:t>
            </a:r>
          </a:p>
          <a:p>
            <a:pPr lvl="1"/>
            <a:r>
              <a:rPr lang="en-US" dirty="0" smtClean="0"/>
              <a:t>John 9:</a:t>
            </a:r>
            <a:r>
              <a:rPr lang="en-US" dirty="0" smtClean="0"/>
              <a:t>9, 10</a:t>
            </a:r>
          </a:p>
          <a:p>
            <a:r>
              <a:rPr lang="en-US" dirty="0" smtClean="0"/>
              <a:t>Can </a:t>
            </a:r>
            <a:r>
              <a:rPr lang="en-US" dirty="0" smtClean="0"/>
              <a:t>We Give Accurate Summaries of Sound Doctrines?</a:t>
            </a:r>
          </a:p>
          <a:p>
            <a:pPr lvl="1"/>
            <a:r>
              <a:rPr lang="en-US" dirty="0" smtClean="0"/>
              <a:t>John 9:31</a:t>
            </a:r>
          </a:p>
          <a:p>
            <a:r>
              <a:rPr lang="en-US" dirty="0" smtClean="0"/>
              <a:t>If You Had To Testify, How Would You Finish The Sentence “One Thing I Do Know…”</a:t>
            </a:r>
          </a:p>
          <a:p>
            <a:pPr lvl="1"/>
            <a:r>
              <a:rPr lang="en-US" dirty="0" smtClean="0"/>
              <a:t>John 9:20, 25</a:t>
            </a:r>
          </a:p>
          <a:p>
            <a:endParaRPr lang="en-US"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Causes Spiritual Blindness?</a:t>
            </a:r>
            <a:endParaRPr lang="en-US" dirty="0"/>
          </a:p>
        </p:txBody>
      </p:sp>
      <p:sp>
        <p:nvSpPr>
          <p:cNvPr id="3" name="Content Placeholder 2"/>
          <p:cNvSpPr>
            <a:spLocks noGrp="1"/>
          </p:cNvSpPr>
          <p:nvPr>
            <p:ph idx="1"/>
          </p:nvPr>
        </p:nvSpPr>
        <p:spPr>
          <a:xfrm>
            <a:off x="457200" y="1608286"/>
            <a:ext cx="8229600" cy="4535339"/>
          </a:xfrm>
        </p:spPr>
        <p:txBody>
          <a:bodyPr>
            <a:normAutofit/>
          </a:bodyPr>
          <a:lstStyle/>
          <a:p>
            <a:r>
              <a:rPr lang="en-US" dirty="0" smtClean="0"/>
              <a:t>Their Prejudice Against Jesus</a:t>
            </a:r>
          </a:p>
          <a:p>
            <a:pPr lvl="1"/>
            <a:r>
              <a:rPr lang="en-US" dirty="0" smtClean="0"/>
              <a:t>John 9:22</a:t>
            </a:r>
          </a:p>
          <a:p>
            <a:r>
              <a:rPr lang="en-US" dirty="0" smtClean="0"/>
              <a:t>Their Twisted Application of the Law</a:t>
            </a:r>
          </a:p>
          <a:p>
            <a:pPr lvl="1"/>
            <a:r>
              <a:rPr lang="en-US" dirty="0" smtClean="0"/>
              <a:t>John 9:16, 24</a:t>
            </a:r>
          </a:p>
          <a:p>
            <a:r>
              <a:rPr lang="en-US" dirty="0" smtClean="0"/>
              <a:t>Their Overconfidence In the Law</a:t>
            </a:r>
          </a:p>
          <a:p>
            <a:pPr lvl="1"/>
            <a:r>
              <a:rPr lang="en-US" dirty="0" smtClean="0"/>
              <a:t>John 9:27-29 (John 5:46-47)</a:t>
            </a:r>
          </a:p>
          <a:p>
            <a:r>
              <a:rPr lang="en-US" dirty="0" smtClean="0"/>
              <a:t>Their Prideful Superiority</a:t>
            </a:r>
          </a:p>
          <a:p>
            <a:pPr lvl="1"/>
            <a:r>
              <a:rPr lang="en-US" dirty="0" smtClean="0"/>
              <a:t>John 9:34</a:t>
            </a:r>
            <a:endParaRPr lang="en-US"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Application</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Are We So HELPFUL That Others Would Say: He Must Be Serving God.</a:t>
            </a:r>
          </a:p>
          <a:p>
            <a:pPr lvl="1"/>
            <a:r>
              <a:rPr lang="en-US" dirty="0" smtClean="0"/>
              <a:t>John 9, Galatians 6:9-10</a:t>
            </a:r>
          </a:p>
          <a:p>
            <a:r>
              <a:rPr lang="en-US" dirty="0" smtClean="0"/>
              <a:t>Let Us Give God The Credit Even When He Asks Us To Respond In Faith.</a:t>
            </a:r>
          </a:p>
          <a:p>
            <a:pPr lvl="1"/>
            <a:r>
              <a:rPr lang="en-US" dirty="0" smtClean="0"/>
              <a:t>John 9:14</a:t>
            </a:r>
          </a:p>
          <a:p>
            <a:r>
              <a:rPr lang="en-US" dirty="0" smtClean="0"/>
              <a:t>Now Is The Time To Work</a:t>
            </a:r>
          </a:p>
          <a:p>
            <a:pPr lvl="1"/>
            <a:r>
              <a:rPr lang="en-US" dirty="0" smtClean="0"/>
              <a:t>John 9:4, Ephesians 5:16</a:t>
            </a: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VBS 4:Blind</a:t>
            </a:r>
            <a:r>
              <a:rPr lang="en-US" baseline="0" dirty="0" smtClean="0"/>
              <a:t> Man</a:t>
            </a:r>
            <a:endParaRPr lang="en-US" dirty="0"/>
          </a:p>
        </p:txBody>
      </p:sp>
      <p:sp>
        <p:nvSpPr>
          <p:cNvPr id="3" name="Subtitle 2"/>
          <p:cNvSpPr>
            <a:spLocks noGrp="1"/>
          </p:cNvSpPr>
          <p:nvPr>
            <p:ph type="subTitle" idx="1"/>
          </p:nvPr>
        </p:nvSpPr>
        <p:spPr/>
        <p:txBody>
          <a:bodyPr/>
          <a:lstStyle/>
          <a:p>
            <a:endParaRPr lang="en-US"/>
          </a:p>
        </p:txBody>
      </p:sp>
      <p:pic>
        <p:nvPicPr>
          <p:cNvPr id="5" name="Picture 4" descr="the-blind.jpg"/>
          <p:cNvPicPr>
            <a:picLocks noChangeAspect="1"/>
          </p:cNvPicPr>
          <p:nvPr/>
        </p:nvPicPr>
        <p:blipFill>
          <a:blip r:embed="rId3"/>
          <a:stretch>
            <a:fillRect/>
          </a:stretch>
        </p:blipFill>
        <p:spPr>
          <a:xfrm>
            <a:off x="0" y="0"/>
            <a:ext cx="9144000" cy="6858000"/>
          </a:xfrm>
          <a:prstGeom prst="rect">
            <a:avLst/>
          </a:prstGeom>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567</TotalTime>
  <Words>1314</Words>
  <Application>Microsoft Macintosh PowerPoint</Application>
  <PresentationFormat>On-screen Show (4:3)</PresentationFormat>
  <Paragraphs>106</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Default Theme</vt:lpstr>
      <vt:lpstr>VBS 4:Blind Man</vt:lpstr>
      <vt:lpstr>We All Need God’s Help</vt:lpstr>
      <vt:lpstr>Relying On God</vt:lpstr>
      <vt:lpstr>Relying On God</vt:lpstr>
      <vt:lpstr>Healing The Blind Man</vt:lpstr>
      <vt:lpstr>When The Blind See,  They Speak Up!</vt:lpstr>
      <vt:lpstr>What Causes Spiritual Blindness?</vt:lpstr>
      <vt:lpstr>Application</vt:lpstr>
      <vt:lpstr>VBS 4:Blind Man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VBS 1: Marriage Feast</dc:title>
  <dc:creator>Phillip Shumake</dc:creator>
  <cp:lastModifiedBy>Phillip Shumake</cp:lastModifiedBy>
  <cp:revision>54</cp:revision>
  <dcterms:created xsi:type="dcterms:W3CDTF">2015-08-02T19:55:47Z</dcterms:created>
  <dcterms:modified xsi:type="dcterms:W3CDTF">2015-08-02T20:03:26Z</dcterms:modified>
</cp:coreProperties>
</file>