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61" r:id="rId3"/>
    <p:sldId id="262" r:id="rId4"/>
    <p:sldId id="264" r:id="rId5"/>
    <p:sldId id="265"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1077" autoAdjust="0"/>
  </p:normalViewPr>
  <p:slideViewPr>
    <p:cSldViewPr snapToGrid="0" snapToObjects="1">
      <p:cViewPr varScale="1">
        <p:scale>
          <a:sx n="69" d="100"/>
          <a:sy n="69" d="100"/>
        </p:scale>
        <p:origin x="-2024"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290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7678F-6E71-EA41-89EE-C4155578CC3E}" type="datetimeFigureOut">
              <a:rPr lang="en-US" smtClean="0"/>
              <a:pPr/>
              <a:t>9/10/14</a:t>
            </a:fld>
            <a:endParaRPr lang="en-US"/>
          </a:p>
        </p:txBody>
      </p:sp>
      <p:sp>
        <p:nvSpPr>
          <p:cNvPr id="4" name="Slide Image Placeholder 3"/>
          <p:cNvSpPr>
            <a:spLocks noGrp="1" noRot="1" noChangeAspect="1"/>
          </p:cNvSpPr>
          <p:nvPr>
            <p:ph type="sldImg" idx="2"/>
          </p:nvPr>
        </p:nvSpPr>
        <p:spPr>
          <a:xfrm>
            <a:off x="1827780" y="91806"/>
            <a:ext cx="3339753" cy="250481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98893" y="2719029"/>
            <a:ext cx="6464009" cy="63389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681497" y="457200"/>
            <a:ext cx="981406" cy="457200"/>
          </a:xfrm>
          <a:prstGeom prst="rect">
            <a:avLst/>
          </a:prstGeom>
        </p:spPr>
        <p:txBody>
          <a:bodyPr vert="horz" lIns="91440" tIns="45720" rIns="91440" bIns="45720" rtlCol="0" anchor="b"/>
          <a:lstStyle>
            <a:lvl1pPr algn="r">
              <a:defRPr sz="1200"/>
            </a:lvl1pPr>
          </a:lstStyle>
          <a:p>
            <a:fld id="{3305F4D6-DC42-D241-B72C-370BA8CA679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Welcome everyone – today we are coming to an amazing chapter of the Bible – Philippians 2.</a:t>
            </a:r>
            <a:endParaRPr lang="en-US" sz="2000" dirty="0"/>
          </a:p>
        </p:txBody>
      </p:sp>
      <p:sp>
        <p:nvSpPr>
          <p:cNvPr id="4" name="Slide Number Placeholder 3"/>
          <p:cNvSpPr>
            <a:spLocks noGrp="1"/>
          </p:cNvSpPr>
          <p:nvPr>
            <p:ph type="sldNum" sz="quarter" idx="10"/>
          </p:nvPr>
        </p:nvSpPr>
        <p:spPr/>
        <p:txBody>
          <a:bodyPr/>
          <a:lstStyle/>
          <a:p>
            <a:fld id="{3305F4D6-DC42-D241-B72C-370BA8CA679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p>
          <a:p>
            <a:endParaRPr lang="en-US" dirty="0" smtClean="0"/>
          </a:p>
          <a:p>
            <a:r>
              <a:rPr lang="en-US" dirty="0" smtClean="0"/>
              <a:t>Vs. 9-11</a:t>
            </a:r>
            <a:r>
              <a:rPr lang="en-US" baseline="0" dirty="0" smtClean="0"/>
              <a:t> GOD Rewards this attitude…</a:t>
            </a:r>
          </a:p>
          <a:p>
            <a:endParaRPr lang="en-US" baseline="0" dirty="0" smtClean="0"/>
          </a:p>
          <a:p>
            <a:r>
              <a:rPr lang="en-US" baseline="0" dirty="0" smtClean="0"/>
              <a:t>WE DECLARE TOGETHER: JESUS CHRIST IS LORD (</a:t>
            </a:r>
            <a:r>
              <a:rPr lang="en-US" baseline="0" dirty="0" err="1" smtClean="0"/>
              <a:t>vs</a:t>
            </a:r>
            <a:r>
              <a:rPr lang="en-US" baseline="0" dirty="0" smtClean="0"/>
              <a:t> 11)</a:t>
            </a:r>
            <a:endParaRPr lang="en-US" dirty="0"/>
          </a:p>
        </p:txBody>
      </p:sp>
      <p:sp>
        <p:nvSpPr>
          <p:cNvPr id="4" name="Slide Number Placeholder 3"/>
          <p:cNvSpPr>
            <a:spLocks noGrp="1"/>
          </p:cNvSpPr>
          <p:nvPr>
            <p:ph type="sldNum" sz="quarter" idx="10"/>
          </p:nvPr>
        </p:nvSpPr>
        <p:spPr/>
        <p:txBody>
          <a:bodyPr/>
          <a:lstStyle/>
          <a:p>
            <a:fld id="{3305F4D6-DC42-D241-B72C-370BA8CA679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7213" y="92075"/>
            <a:ext cx="3340100" cy="2505075"/>
          </a:xfrm>
        </p:spPr>
      </p:sp>
      <p:sp>
        <p:nvSpPr>
          <p:cNvPr id="3" name="Notes Placeholder 2"/>
          <p:cNvSpPr>
            <a:spLocks noGrp="1"/>
          </p:cNvSpPr>
          <p:nvPr>
            <p:ph type="body" idx="1"/>
          </p:nvPr>
        </p:nvSpPr>
        <p:spPr/>
        <p:txBody>
          <a:bodyPr>
            <a:normAutofit/>
          </a:bodyPr>
          <a:lstStyle/>
          <a:p>
            <a:r>
              <a:rPr lang="en-US" dirty="0" smtClean="0"/>
              <a:t>If we only are good and kind and</a:t>
            </a:r>
            <a:r>
              <a:rPr lang="en-US" baseline="0" dirty="0" smtClean="0"/>
              <a:t> patient when an apostle is standing over our shoulders…we’ve got a big problem.  We are expected to maintain our unity and love WITHOUT someone there all the time.</a:t>
            </a:r>
          </a:p>
          <a:p>
            <a:endParaRPr lang="en-US" baseline="0" dirty="0" smtClean="0"/>
          </a:p>
          <a:p>
            <a:r>
              <a:rPr lang="en-US" baseline="0" dirty="0" smtClean="0"/>
              <a:t>*Supervised vs. Un-supervised.</a:t>
            </a:r>
          </a:p>
          <a:p>
            <a:endParaRPr lang="en-US" baseline="0" dirty="0" smtClean="0"/>
          </a:p>
          <a:p>
            <a:r>
              <a:rPr lang="en-US" baseline="0" dirty="0" smtClean="0"/>
              <a:t>*We all understand that it is HEALTHY for kids to have times where they are unsupervised as they learn and grow. As they are given opportunities to make independent choices.</a:t>
            </a:r>
          </a:p>
          <a:p>
            <a:r>
              <a:rPr lang="en-US" baseline="0" dirty="0" smtClean="0"/>
              <a:t>These times reveal our hearts and our character – and sometimes we are even surprised not just by the choices of others – BUT by what WE FEEL TEMPTED TO DO.  We realize we have to work on building up some spiritual </a:t>
            </a:r>
            <a:r>
              <a:rPr lang="en-US" baseline="0" dirty="0" err="1" smtClean="0"/>
              <a:t>muscel</a:t>
            </a:r>
            <a:r>
              <a:rPr lang="en-US" baseline="0" dirty="0" smtClean="0"/>
              <a:t> that hasn’t had to be used as much in the past…</a:t>
            </a:r>
          </a:p>
          <a:p>
            <a:endParaRPr lang="en-US" baseline="0" dirty="0" smtClean="0"/>
          </a:p>
          <a:p>
            <a:endParaRPr lang="en-US" baseline="0" dirty="0" smtClean="0"/>
          </a:p>
          <a:p>
            <a:r>
              <a:rPr lang="en-US" baseline="0" dirty="0" smtClean="0"/>
              <a:t>**Like Paul, this is the level of obedience we should always hope for ourselves and for our friends.  As this chapter continues he is going to address – How we can excel together when no apostle is looking over our shoulder….</a:t>
            </a:r>
          </a:p>
        </p:txBody>
      </p:sp>
      <p:sp>
        <p:nvSpPr>
          <p:cNvPr id="4" name="Slide Number Placeholder 3"/>
          <p:cNvSpPr>
            <a:spLocks noGrp="1"/>
          </p:cNvSpPr>
          <p:nvPr>
            <p:ph type="sldNum" sz="quarter" idx="10"/>
          </p:nvPr>
        </p:nvSpPr>
        <p:spPr/>
        <p:txBody>
          <a:bodyPr/>
          <a:lstStyle/>
          <a:p>
            <a:fld id="{3305F4D6-DC42-D241-B72C-370BA8CA679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7213" y="92075"/>
            <a:ext cx="3340100" cy="2505075"/>
          </a:xfrm>
        </p:spPr>
      </p:sp>
      <p:sp>
        <p:nvSpPr>
          <p:cNvPr id="3" name="Notes Placeholder 2"/>
          <p:cNvSpPr>
            <a:spLocks noGrp="1"/>
          </p:cNvSpPr>
          <p:nvPr>
            <p:ph type="body" idx="1"/>
          </p:nvPr>
        </p:nvSpPr>
        <p:spPr/>
        <p:txBody>
          <a:bodyPr>
            <a:normAutofit fontScale="92500" lnSpcReduction="20000"/>
          </a:bodyPr>
          <a:lstStyle/>
          <a:p>
            <a:r>
              <a:rPr lang="en-US" dirty="0" smtClean="0"/>
              <a:t>ROLE of MAN: Man is not passive and helpless – just waiting on</a:t>
            </a:r>
            <a:r>
              <a:rPr lang="en-US" baseline="0" dirty="0" smtClean="0"/>
              <a:t> the Holy Spirit to enable a response to salvation.  MAN IS CREATED with free will and the responsibility to ACT UPON what the Holy Spirit has revealed in the gospel.</a:t>
            </a:r>
          </a:p>
          <a:p>
            <a:endParaRPr lang="en-US" baseline="0" dirty="0" smtClean="0"/>
          </a:p>
          <a:p>
            <a:r>
              <a:rPr lang="en-US" baseline="0" dirty="0" smtClean="0"/>
              <a:t>Man’s role is not only to hear, believe, and respond for salvation.  God also calls man to be transformed in behavior.  To imitate Christ as the beginning of this chapter so beautifully calls us.  Here Paul reminds us that we live a transformed life – not only because of the perfect humility and love Jesus demonstrated – but also because we have an appropriate Fear of the Lord.  GOD is worthy of our HIGHEST RESPECT AND REVERENCE.</a:t>
            </a:r>
          </a:p>
          <a:p>
            <a:endParaRPr lang="en-US" baseline="0" dirty="0" smtClean="0"/>
          </a:p>
          <a:p>
            <a:r>
              <a:rPr lang="en-US" baseline="0" dirty="0" smtClean="0"/>
              <a:t>**THE MOST SUCCESSFUL, STRONGEST, Christians are those who are amazed by God’s abundant grace and ALSO have given serious contemplation to eternity in Hell.  We need to understand the torment, the weeping and gnashing of teeth, the separation from God. ( 2 Thessalonians 1:5-12)</a:t>
            </a:r>
          </a:p>
          <a:p>
            <a:endParaRPr lang="en-US" baseline="0" dirty="0" smtClean="0"/>
          </a:p>
          <a:p>
            <a:r>
              <a:rPr lang="en-US" baseline="0" dirty="0" smtClean="0"/>
              <a:t>The Bible is full of passages that remind us God will punish, God will judge, God will cast out the sinful.  SO we do our part – we don’t just </a:t>
            </a:r>
            <a:r>
              <a:rPr lang="en-US" baseline="0" dirty="0" err="1" smtClean="0"/>
              <a:t>shrugg</a:t>
            </a:r>
            <a:r>
              <a:rPr lang="en-US" baseline="0" dirty="0" smtClean="0"/>
              <a:t> off His commandments – we learn them and we obey them.</a:t>
            </a:r>
          </a:p>
          <a:p>
            <a:endParaRPr lang="en-US" baseline="0" dirty="0" smtClean="0"/>
          </a:p>
          <a:p>
            <a:r>
              <a:rPr lang="en-US" baseline="0" dirty="0" smtClean="0"/>
              <a:t>NEXT, PAUL REMINDS US GOD IS ON OUR SIDE IN THIS.  Like a good parent who request a child to finish homework, but also comes alongside and helps the child with the difficult sections of the assignments – GOD is not sitting back just observing – He is both instructing us and He is alongside of us helping us succeed. </a:t>
            </a:r>
          </a:p>
          <a:p>
            <a:endParaRPr lang="en-US" baseline="0" dirty="0" smtClean="0"/>
          </a:p>
          <a:p>
            <a:r>
              <a:rPr lang="en-US" baseline="0" dirty="0" smtClean="0"/>
              <a:t>&gt;&gt; Reminder that even when we are apart from human authority figures GOD is always here to help us.</a:t>
            </a:r>
          </a:p>
          <a:p>
            <a:endParaRPr lang="en-US" baseline="0" dirty="0" smtClean="0"/>
          </a:p>
          <a:p>
            <a:r>
              <a:rPr lang="en-US" baseline="0" dirty="0" smtClean="0"/>
              <a:t>He both INSPIRES our WILL – that we would desire what is good and right.</a:t>
            </a:r>
          </a:p>
          <a:p>
            <a:r>
              <a:rPr lang="en-US" baseline="0" dirty="0" smtClean="0"/>
              <a:t>He strengthens us – to complete the good work before us.</a:t>
            </a:r>
          </a:p>
          <a:p>
            <a:endParaRPr lang="en-US" baseline="0" dirty="0" smtClean="0"/>
          </a:p>
          <a:p>
            <a:endParaRPr lang="en-US" baseline="0" dirty="0" smtClean="0"/>
          </a:p>
          <a:p>
            <a:endParaRPr lang="en-US" baseline="0" dirty="0" smtClean="0"/>
          </a:p>
          <a:p>
            <a:r>
              <a:rPr lang="en-US" baseline="0" dirty="0" smtClean="0"/>
              <a:t>GRUMBLING or DISPUTING:  Verse 14:  I can remember asking my parents – why don’t we see you arguing like our friends at school talk about with their parents?  Dad told me “Son, we decided a long time ago that there was nothing so important that it was worth hurting each other over – because there is nothing we love more than each other.  We have times we disagree and have to talk it out, but we don’t argue because we love each other more than anything we could argue about.”</a:t>
            </a:r>
          </a:p>
          <a:p>
            <a:endParaRPr lang="en-US" baseline="0" dirty="0" smtClean="0"/>
          </a:p>
          <a:p>
            <a:r>
              <a:rPr lang="en-US" baseline="0" dirty="0" smtClean="0"/>
              <a:t>Brothers &amp; Sisters – that needs to be our attitude together.  We love each other – and we all have a common love for God – we may disagree and we may need to study and talk together. But there is nothing worth grumbling about.</a:t>
            </a:r>
          </a:p>
          <a:p>
            <a:endParaRPr lang="en-US" baseline="0" dirty="0" smtClean="0"/>
          </a:p>
          <a:p>
            <a:r>
              <a:rPr lang="en-US" baseline="0" dirty="0" smtClean="0"/>
              <a:t>We can Excel because God has given us the ability to respond, because God is with us.</a:t>
            </a:r>
          </a:p>
          <a:p>
            <a:r>
              <a:rPr lang="en-US" baseline="0" dirty="0" smtClean="0"/>
              <a:t>We can Excel by avoiding a grumbling attitude</a:t>
            </a:r>
          </a:p>
          <a:p>
            <a:r>
              <a:rPr lang="en-US" baseline="0" dirty="0" smtClean="0"/>
              <a:t>We can Excel by focusing on our mission to be lights in the world</a:t>
            </a:r>
          </a:p>
          <a:p>
            <a:r>
              <a:rPr lang="en-US" baseline="0" dirty="0" smtClean="0"/>
              <a:t>We can Excel by Holding Fast the Word of Life</a:t>
            </a:r>
          </a:p>
          <a:p>
            <a:r>
              <a:rPr lang="en-US" baseline="0" dirty="0" smtClean="0"/>
              <a:t>We can Excel by remembering those who are in far more difficult circumstances than our own.</a:t>
            </a:r>
            <a:endParaRPr lang="en-US" dirty="0" smtClean="0"/>
          </a:p>
          <a:p>
            <a:endParaRPr lang="en-US" dirty="0"/>
          </a:p>
        </p:txBody>
      </p:sp>
      <p:sp>
        <p:nvSpPr>
          <p:cNvPr id="4" name="Slide Number Placeholder 3"/>
          <p:cNvSpPr>
            <a:spLocks noGrp="1"/>
          </p:cNvSpPr>
          <p:nvPr>
            <p:ph type="sldNum" sz="quarter" idx="10"/>
          </p:nvPr>
        </p:nvSpPr>
        <p:spPr/>
        <p:txBody>
          <a:bodyPr/>
          <a:lstStyle/>
          <a:p>
            <a:fld id="{3305F4D6-DC42-D241-B72C-370BA8CA679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7213" y="92075"/>
            <a:ext cx="3340100" cy="2505075"/>
          </a:xfrm>
        </p:spPr>
      </p:sp>
      <p:sp>
        <p:nvSpPr>
          <p:cNvPr id="3" name="Notes Placeholder 2"/>
          <p:cNvSpPr>
            <a:spLocks noGrp="1"/>
          </p:cNvSpPr>
          <p:nvPr>
            <p:ph type="body" idx="1"/>
          </p:nvPr>
        </p:nvSpPr>
        <p:spPr/>
        <p:txBody>
          <a:bodyPr>
            <a:normAutofit/>
          </a:bodyPr>
          <a:lstStyle/>
          <a:p>
            <a:r>
              <a:rPr lang="en-US" dirty="0" smtClean="0"/>
              <a:t>2:16</a:t>
            </a:r>
            <a:r>
              <a:rPr lang="en-US" baseline="0" dirty="0" smtClean="0"/>
              <a:t> – hold fast – how long.  Based on my conversations with others, I believe we can proceed cautiously optimistic and have elders within 6 months or less …but with or without elders – We are called to HOLD FAST THE WORD until Jesus comes!  </a:t>
            </a:r>
          </a:p>
          <a:p>
            <a:endParaRPr lang="en-US" baseline="0" dirty="0" smtClean="0"/>
          </a:p>
          <a:p>
            <a:r>
              <a:rPr lang="en-US" baseline="0" dirty="0" smtClean="0"/>
              <a:t>Notice this is not a time when Paul focuses on the gospel in the since that it is “good news”  instead, he calls it the “word of Life.”  It reminds us of Peter saying “where else would we go – you have the words of life!”  We don’t want to leave the straight and narrow way. Not now. Not Ever!</a:t>
            </a:r>
          </a:p>
          <a:p>
            <a:endParaRPr lang="en-US" baseline="0" dirty="0" smtClean="0"/>
          </a:p>
          <a:p>
            <a:endParaRPr lang="en-US" baseline="0" dirty="0" smtClean="0"/>
          </a:p>
          <a:p>
            <a:r>
              <a:rPr lang="en-US" baseline="0" dirty="0" smtClean="0"/>
              <a:t>SACRIFICE:  We need to remember that there are people today with MUCH BIGGER problems than we are facing.  There are churches where our brothers and sisters are persecuted, mistreated, shunned, threatened.  If Paul could face his trials and maintain his faith and joy – how much MORE should we be able too!  It just keeps everything in perspective.</a:t>
            </a:r>
          </a:p>
          <a:p>
            <a:endParaRPr lang="en-US" baseline="0" dirty="0" smtClean="0"/>
          </a:p>
          <a:p>
            <a:r>
              <a:rPr lang="en-US" baseline="0" dirty="0" smtClean="0"/>
              <a:t>SERVICE: We also need to remember the great energy, effort, time, and money invested to bring us this far – and honor those sacrifices by using our blessings well.  Just as Paul had labored diligently to help the church at Philippi begin. Even enduring </a:t>
            </a:r>
            <a:r>
              <a:rPr lang="en-US" baseline="0" dirty="0" err="1" smtClean="0"/>
              <a:t>impriosonment</a:t>
            </a:r>
            <a:r>
              <a:rPr lang="en-US" baseline="0" dirty="0" smtClean="0"/>
              <a:t> with the </a:t>
            </a:r>
            <a:r>
              <a:rPr lang="en-US" baseline="0" dirty="0" err="1" smtClean="0"/>
              <a:t>Philippian</a:t>
            </a:r>
            <a:r>
              <a:rPr lang="en-US" baseline="0" dirty="0" smtClean="0"/>
              <a:t> jailer.  There are many who have given their life’s effort to building up the church here.  We honor them well, by not tearing down what they’ve labored so hard to build.</a:t>
            </a:r>
            <a:endParaRPr lang="en-US" dirty="0"/>
          </a:p>
        </p:txBody>
      </p:sp>
      <p:sp>
        <p:nvSpPr>
          <p:cNvPr id="4" name="Slide Number Placeholder 3"/>
          <p:cNvSpPr>
            <a:spLocks noGrp="1"/>
          </p:cNvSpPr>
          <p:nvPr>
            <p:ph type="sldNum" sz="quarter" idx="10"/>
          </p:nvPr>
        </p:nvSpPr>
        <p:spPr/>
        <p:txBody>
          <a:bodyPr/>
          <a:lstStyle/>
          <a:p>
            <a:fld id="{3305F4D6-DC42-D241-B72C-370BA8CA679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Today – if you haven’t yet come to Jesus – don’t keep putting it off. </a:t>
            </a:r>
          </a:p>
          <a:p>
            <a:endParaRPr lang="en-US" sz="1800" dirty="0" smtClean="0"/>
          </a:p>
          <a:p>
            <a:r>
              <a:rPr lang="en-US" sz="1800" dirty="0" smtClean="0"/>
              <a:t>He came and died – so that we could have Eternal Life.</a:t>
            </a:r>
          </a:p>
          <a:p>
            <a:endParaRPr lang="en-US" sz="1800" dirty="0" smtClean="0"/>
          </a:p>
          <a:p>
            <a:r>
              <a:rPr lang="en-US" sz="1800" dirty="0" smtClean="0"/>
              <a:t>Please –Repent of your Sins. Confess Your Faith. Be Buried with Jesus in Baptism to Have Your Sins Washed Away. &amp; Be Made a Child of GOD.</a:t>
            </a:r>
            <a:endParaRPr lang="en-US" sz="1800" dirty="0"/>
          </a:p>
        </p:txBody>
      </p:sp>
      <p:sp>
        <p:nvSpPr>
          <p:cNvPr id="4" name="Slide Number Placeholder 3"/>
          <p:cNvSpPr>
            <a:spLocks noGrp="1"/>
          </p:cNvSpPr>
          <p:nvPr>
            <p:ph type="sldNum" sz="quarter" idx="10"/>
          </p:nvPr>
        </p:nvSpPr>
        <p:spPr/>
        <p:txBody>
          <a:bodyPr/>
          <a:lstStyle/>
          <a:p>
            <a:fld id="{3305F4D6-DC42-D241-B72C-370BA8CA679F}"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0A08A-5069-1B42-B77D-0AE55DC05341}" type="datetimeFigureOut">
              <a:rPr lang="en-US" smtClean="0"/>
              <a:pPr/>
              <a:t>9/10/14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0A08A-5069-1B42-B77D-0AE55DC05341}" type="datetimeFigureOut">
              <a:rPr lang="en-US" smtClean="0"/>
              <a:pPr/>
              <a:t>9/10/14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0A08A-5069-1B42-B77D-0AE55DC05341}" type="datetimeFigureOut">
              <a:rPr lang="en-US" smtClean="0"/>
              <a:pPr/>
              <a:t>9/10/14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0A08A-5069-1B42-B77D-0AE55DC05341}" type="datetimeFigureOut">
              <a:rPr lang="en-US" smtClean="0"/>
              <a:pPr/>
              <a:t>9/10/14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B0A08A-5069-1B42-B77D-0AE55DC05341}" type="datetimeFigureOut">
              <a:rPr lang="en-US" smtClean="0"/>
              <a:pPr/>
              <a:t>9/10/14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B0A08A-5069-1B42-B77D-0AE55DC05341}" type="datetimeFigureOut">
              <a:rPr lang="en-US" smtClean="0"/>
              <a:pPr/>
              <a:t>9/10/14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0A08A-5069-1B42-B77D-0AE55DC05341}" type="datetimeFigureOut">
              <a:rPr lang="en-US" smtClean="0"/>
              <a:pPr/>
              <a:t>9/10/14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0A08A-5069-1B42-B77D-0AE55DC05341}" type="datetimeFigureOut">
              <a:rPr lang="en-US" smtClean="0"/>
              <a:pPr/>
              <a:t>9/10/14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0A08A-5069-1B42-B77D-0AE55DC05341}" type="datetimeFigureOut">
              <a:rPr lang="en-US" smtClean="0"/>
              <a:pPr/>
              <a:t>9/10/14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0A08A-5069-1B42-B77D-0AE55DC05341}" type="datetimeFigureOut">
              <a:rPr lang="en-US" smtClean="0"/>
              <a:pPr/>
              <a:t>9/10/14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0A08A-5069-1B42-B77D-0AE55DC05341}" type="datetimeFigureOut">
              <a:rPr lang="en-US" smtClean="0"/>
              <a:pPr/>
              <a:t>9/10/14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A3553-47EA-8C4A-9177-374944E82616}"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0A08A-5069-1B42-B77D-0AE55DC05341}" type="datetimeFigureOut">
              <a:rPr lang="en-US" smtClean="0"/>
              <a:pPr/>
              <a:t>9/10/14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A3553-47EA-8C4A-9177-374944E826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Jesus Is Lord – Philippians 2</a:t>
            </a:r>
            <a:endParaRPr lang="en-US" dirty="0"/>
          </a:p>
        </p:txBody>
      </p:sp>
      <p:sp>
        <p:nvSpPr>
          <p:cNvPr id="3" name="Subtitle 2"/>
          <p:cNvSpPr>
            <a:spLocks noGrp="1"/>
          </p:cNvSpPr>
          <p:nvPr>
            <p:ph type="subTitle" idx="1"/>
          </p:nvPr>
        </p:nvSpPr>
        <p:spPr/>
        <p:txBody>
          <a:bodyPr/>
          <a:lstStyle/>
          <a:p>
            <a:endParaRPr lang="en-US"/>
          </a:p>
        </p:txBody>
      </p:sp>
      <p:pic>
        <p:nvPicPr>
          <p:cNvPr id="4" name="Picture 3" descr="JesusIsLord.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Call To Be Like Christ</a:t>
            </a:r>
            <a:endParaRPr lang="en-US" dirty="0"/>
          </a:p>
        </p:txBody>
      </p:sp>
      <p:sp>
        <p:nvSpPr>
          <p:cNvPr id="3" name="Content Placeholder 2"/>
          <p:cNvSpPr>
            <a:spLocks noGrp="1"/>
          </p:cNvSpPr>
          <p:nvPr>
            <p:ph idx="1"/>
          </p:nvPr>
        </p:nvSpPr>
        <p:spPr>
          <a:xfrm>
            <a:off x="442929" y="1443241"/>
            <a:ext cx="8229600" cy="4525963"/>
          </a:xfrm>
        </p:spPr>
        <p:txBody>
          <a:bodyPr/>
          <a:lstStyle/>
          <a:p>
            <a:r>
              <a:rPr lang="en-US" dirty="0" smtClean="0"/>
              <a:t>The Motivation For Our Joy Together</a:t>
            </a:r>
          </a:p>
          <a:p>
            <a:pPr lvl="1"/>
            <a:r>
              <a:rPr lang="en-US" dirty="0" smtClean="0"/>
              <a:t>All That God Has Done For Us! (vs. 1)</a:t>
            </a:r>
          </a:p>
          <a:p>
            <a:r>
              <a:rPr lang="en-US" dirty="0" smtClean="0"/>
              <a:t>The Basis For Our Joy Together</a:t>
            </a:r>
          </a:p>
          <a:p>
            <a:pPr lvl="1"/>
            <a:r>
              <a:rPr lang="en-US" dirty="0" smtClean="0"/>
              <a:t>The Same Mind, Love, Spirit, Purpose (</a:t>
            </a:r>
            <a:r>
              <a:rPr lang="en-US" dirty="0" err="1" smtClean="0"/>
              <a:t>vs</a:t>
            </a:r>
            <a:r>
              <a:rPr lang="en-US" dirty="0" smtClean="0"/>
              <a:t> 2)</a:t>
            </a:r>
          </a:p>
          <a:p>
            <a:r>
              <a:rPr lang="en-US" dirty="0" smtClean="0"/>
              <a:t>The Attitude of Jesus That Sustains Our Joy Together (</a:t>
            </a:r>
            <a:r>
              <a:rPr lang="en-US" dirty="0" err="1" smtClean="0"/>
              <a:t>vs</a:t>
            </a:r>
            <a:r>
              <a:rPr lang="en-US" dirty="0" smtClean="0"/>
              <a:t> 3-5)</a:t>
            </a:r>
          </a:p>
          <a:p>
            <a:pPr lvl="1"/>
            <a:r>
              <a:rPr lang="en-US" dirty="0" smtClean="0"/>
              <a:t>Humility, Obedience,</a:t>
            </a:r>
            <a:br>
              <a:rPr lang="en-US" dirty="0" smtClean="0"/>
            </a:br>
            <a:r>
              <a:rPr lang="en-US" dirty="0" smtClean="0"/>
              <a:t>&amp; Selflessness</a:t>
            </a:r>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Obedience</a:t>
            </a:r>
            <a:endParaRPr lang="en-US" dirty="0"/>
          </a:p>
        </p:txBody>
      </p:sp>
      <p:sp>
        <p:nvSpPr>
          <p:cNvPr id="3" name="Content Placeholder 2"/>
          <p:cNvSpPr>
            <a:spLocks noGrp="1"/>
          </p:cNvSpPr>
          <p:nvPr>
            <p:ph idx="1"/>
          </p:nvPr>
        </p:nvSpPr>
        <p:spPr/>
        <p:txBody>
          <a:bodyPr/>
          <a:lstStyle/>
          <a:p>
            <a:r>
              <a:rPr lang="en-US" dirty="0" smtClean="0"/>
              <a:t>Obeying In The Presence of Authority Figures</a:t>
            </a:r>
          </a:p>
          <a:p>
            <a:pPr lvl="1"/>
            <a:r>
              <a:rPr lang="en-US" dirty="0" smtClean="0"/>
              <a:t>Professional Context: Colossians 3:22</a:t>
            </a:r>
          </a:p>
          <a:p>
            <a:r>
              <a:rPr lang="en-US" dirty="0" smtClean="0"/>
              <a:t>Obeying In Their Absence</a:t>
            </a:r>
          </a:p>
          <a:p>
            <a:pPr lvl="1"/>
            <a:r>
              <a:rPr lang="en-US" dirty="0" smtClean="0"/>
              <a:t>To Honor God</a:t>
            </a:r>
          </a:p>
          <a:p>
            <a:pPr lvl="1"/>
            <a:r>
              <a:rPr lang="en-US" dirty="0" smtClean="0"/>
              <a:t>To Heed Our Conscience</a:t>
            </a:r>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In A Season of Absence</a:t>
            </a:r>
            <a:endParaRPr lang="en-US" dirty="0"/>
          </a:p>
        </p:txBody>
      </p:sp>
      <p:sp>
        <p:nvSpPr>
          <p:cNvPr id="3" name="Content Placeholder 2"/>
          <p:cNvSpPr>
            <a:spLocks noGrp="1"/>
          </p:cNvSpPr>
          <p:nvPr>
            <p:ph idx="1"/>
          </p:nvPr>
        </p:nvSpPr>
        <p:spPr/>
        <p:txBody>
          <a:bodyPr>
            <a:normAutofit/>
          </a:bodyPr>
          <a:lstStyle/>
          <a:p>
            <a:r>
              <a:rPr lang="en-US" dirty="0" smtClean="0"/>
              <a:t>We Can Excel Because God Equips Us To Work</a:t>
            </a:r>
          </a:p>
          <a:p>
            <a:pPr lvl="1"/>
            <a:r>
              <a:rPr lang="en-US" dirty="0" smtClean="0"/>
              <a:t>Philippians 2:12b</a:t>
            </a:r>
          </a:p>
          <a:p>
            <a:r>
              <a:rPr lang="en-US" dirty="0" smtClean="0"/>
              <a:t>We Can Excel Because God Is Working With Us</a:t>
            </a:r>
          </a:p>
          <a:p>
            <a:pPr lvl="1"/>
            <a:r>
              <a:rPr lang="en-US" dirty="0" smtClean="0"/>
              <a:t>Philippians 2:13</a:t>
            </a:r>
          </a:p>
          <a:p>
            <a:r>
              <a:rPr lang="en-US" dirty="0" smtClean="0"/>
              <a:t>We Can Excel By Avoiding Grumbling or Disputing In “All Things”</a:t>
            </a:r>
          </a:p>
          <a:p>
            <a:pPr lvl="1"/>
            <a:r>
              <a:rPr lang="en-US" dirty="0" smtClean="0"/>
              <a:t>Philippians 2:14</a:t>
            </a: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In A Season of Absence</a:t>
            </a:r>
            <a:endParaRPr lang="en-US" dirty="0"/>
          </a:p>
        </p:txBody>
      </p:sp>
      <p:sp>
        <p:nvSpPr>
          <p:cNvPr id="3" name="Content Placeholder 2"/>
          <p:cNvSpPr>
            <a:spLocks noGrp="1"/>
          </p:cNvSpPr>
          <p:nvPr>
            <p:ph idx="1"/>
          </p:nvPr>
        </p:nvSpPr>
        <p:spPr>
          <a:xfrm>
            <a:off x="457200" y="1397745"/>
            <a:ext cx="8229600" cy="4525963"/>
          </a:xfrm>
        </p:spPr>
        <p:txBody>
          <a:bodyPr>
            <a:normAutofit/>
          </a:bodyPr>
          <a:lstStyle/>
          <a:p>
            <a:r>
              <a:rPr lang="en-US" dirty="0" smtClean="0"/>
              <a:t>We Can Excel By Focusing On Our Mission To Be “Lights In The World”</a:t>
            </a:r>
          </a:p>
          <a:p>
            <a:pPr lvl="1"/>
            <a:r>
              <a:rPr lang="en-US" dirty="0" smtClean="0"/>
              <a:t>Philippians 2:15</a:t>
            </a:r>
          </a:p>
          <a:p>
            <a:r>
              <a:rPr lang="en-US" dirty="0" smtClean="0"/>
              <a:t>We Can Excel By Holding Fast The Word of Life</a:t>
            </a:r>
          </a:p>
          <a:p>
            <a:pPr lvl="1"/>
            <a:r>
              <a:rPr lang="en-US" dirty="0" smtClean="0"/>
              <a:t>Philippians 2:16, John 6:68</a:t>
            </a:r>
          </a:p>
          <a:p>
            <a:r>
              <a:rPr lang="en-US" dirty="0" smtClean="0"/>
              <a:t>We Can Excel By Remembering The Sacrifice &amp; Service of Our Spiritual Family.</a:t>
            </a:r>
          </a:p>
          <a:p>
            <a:pPr lvl="1"/>
            <a:r>
              <a:rPr lang="en-US" dirty="0" smtClean="0"/>
              <a:t>Philippians 2:17</a:t>
            </a:r>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Jesus Is Lord – Philippians 2</a:t>
            </a:r>
            <a:endParaRPr lang="en-US" dirty="0"/>
          </a:p>
        </p:txBody>
      </p:sp>
      <p:sp>
        <p:nvSpPr>
          <p:cNvPr id="3" name="Subtitle 2"/>
          <p:cNvSpPr>
            <a:spLocks noGrp="1"/>
          </p:cNvSpPr>
          <p:nvPr>
            <p:ph type="subTitle" idx="1"/>
          </p:nvPr>
        </p:nvSpPr>
        <p:spPr/>
        <p:txBody>
          <a:bodyPr/>
          <a:lstStyle/>
          <a:p>
            <a:endParaRPr lang="en-US"/>
          </a:p>
        </p:txBody>
      </p:sp>
      <p:pic>
        <p:nvPicPr>
          <p:cNvPr id="4" name="Picture 3" descr="JesusIsLord.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4353</TotalTime>
  <Words>1352</Words>
  <Application>Microsoft Macintosh PowerPoint</Application>
  <PresentationFormat>On-screen Show (4:3)</PresentationFormat>
  <Paragraphs>89</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Office Theme</vt:lpstr>
      <vt:lpstr>Jesus Is Lord – Philippians 2</vt:lpstr>
      <vt:lpstr>The Call To Be Like Christ</vt:lpstr>
      <vt:lpstr>Two Types of Obedience</vt:lpstr>
      <vt:lpstr>Growing In A Season of Absence</vt:lpstr>
      <vt:lpstr>Growing In A Season of Absence</vt:lpstr>
      <vt:lpstr>Jesus Is Lord – Philippians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Is Lord – Philippians 2</dc:title>
  <dc:creator>Phillip Shumake</dc:creator>
  <cp:lastModifiedBy>Phillip Shumake</cp:lastModifiedBy>
  <cp:revision>72</cp:revision>
  <cp:lastPrinted>2014-09-07T00:52:00Z</cp:lastPrinted>
  <dcterms:created xsi:type="dcterms:W3CDTF">2014-09-10T19:19:22Z</dcterms:created>
  <dcterms:modified xsi:type="dcterms:W3CDTF">2014-09-12T19:55:51Z</dcterms:modified>
</cp:coreProperties>
</file>