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62" r:id="rId3"/>
    <p:sldId id="263" r:id="rId4"/>
    <p:sldId id="264" r:id="rId5"/>
    <p:sldId id="267" r:id="rId6"/>
    <p:sldId id="269"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423" autoAdjust="0"/>
    <p:restoredTop sz="54884" autoAdjust="0"/>
  </p:normalViewPr>
  <p:slideViewPr>
    <p:cSldViewPr snapToGrid="0" snapToObjects="1">
      <p:cViewPr varScale="1">
        <p:scale>
          <a:sx n="61" d="100"/>
          <a:sy n="61" d="100"/>
        </p:scale>
        <p:origin x="-2120"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2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FD2E6-A644-604B-83B0-B4C5D5516F3C}" type="datetimeFigureOut">
              <a:rPr lang="en-US" smtClean="0"/>
              <a:pPr/>
              <a:t>5/31/14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C0623-FA41-6644-BCE2-A51D0DF5F4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9165" y="247851"/>
            <a:ext cx="3178379" cy="2383784"/>
          </a:xfrm>
        </p:spPr>
      </p:sp>
      <p:sp>
        <p:nvSpPr>
          <p:cNvPr id="3" name="Notes Placeholder 2"/>
          <p:cNvSpPr>
            <a:spLocks noGrp="1"/>
          </p:cNvSpPr>
          <p:nvPr>
            <p:ph type="body" idx="1"/>
          </p:nvPr>
        </p:nvSpPr>
        <p:spPr>
          <a:xfrm>
            <a:off x="685800" y="2631635"/>
            <a:ext cx="5486400" cy="5826565"/>
          </a:xfrm>
        </p:spPr>
        <p:txBody>
          <a:bodyPr>
            <a:normAutofit/>
          </a:bodyPr>
          <a:lstStyle/>
          <a:p>
            <a:r>
              <a:rPr lang="en-US" sz="1600" dirty="0" smtClean="0"/>
              <a:t>So I’ve looked over</a:t>
            </a:r>
            <a:r>
              <a:rPr lang="en-US" sz="1600" baseline="0" dirty="0" smtClean="0"/>
              <a:t> the Bible to see what topic’s I haven’t taught on…and then looked at the goals we are aiming to meet to see where these topics overlap.  The first one is today’s sermon on Help Meet. We’ve not studied this as a church, and it is vitally important to many of our goals including – godly wives who are supportive of their husbands serving as deacons and elders – as well as other areas such as mentoring, relationships, evangelism etc…</a:t>
            </a:r>
          </a:p>
          <a:p>
            <a:endParaRPr lang="en-US" sz="1600" baseline="0" dirty="0" smtClean="0"/>
          </a:p>
          <a:p>
            <a:r>
              <a:rPr lang="en-US" sz="1600" baseline="0" dirty="0" smtClean="0"/>
              <a:t>Why this lesson for the men too?  Because you need to look at your wife through God’s eyes.  You need to see her and value her as God does.</a:t>
            </a:r>
          </a:p>
          <a:p>
            <a:r>
              <a:rPr lang="en-US" sz="1600" baseline="0" dirty="0" smtClean="0"/>
              <a:t>God did not make her to be your mother, God did not make her to be “one of the guys.”  God did not make her purely for your delight.  God may have made her from man’s flesh – but she is first and foremost in the Lord’s image!  God made her to be your help-meet.  And until you exalt her in your own mind into this noble position, you won’t be treasuring her – or benefiting from her partnership – as fully as God designed.</a:t>
            </a:r>
            <a:endParaRPr lang="en-US" sz="1600" dirty="0"/>
          </a:p>
        </p:txBody>
      </p:sp>
      <p:sp>
        <p:nvSpPr>
          <p:cNvPr id="4" name="Slide Number Placeholder 3"/>
          <p:cNvSpPr>
            <a:spLocks noGrp="1"/>
          </p:cNvSpPr>
          <p:nvPr>
            <p:ph type="sldNum" sz="quarter" idx="10"/>
          </p:nvPr>
        </p:nvSpPr>
        <p:spPr/>
        <p:txBody>
          <a:bodyPr/>
          <a:lstStyle/>
          <a:p>
            <a:fld id="{ABDC0623-FA41-6644-BCE2-A51D0DF5F48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DC0623-FA41-6644-BCE2-A51D0DF5F48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DC0623-FA41-6644-BCE2-A51D0DF5F48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386" y="116784"/>
            <a:ext cx="4054335" cy="3040751"/>
          </a:xfrm>
        </p:spPr>
      </p:sp>
      <p:sp>
        <p:nvSpPr>
          <p:cNvPr id="3" name="Notes Placeholder 2"/>
          <p:cNvSpPr>
            <a:spLocks noGrp="1"/>
          </p:cNvSpPr>
          <p:nvPr>
            <p:ph type="body" idx="1"/>
          </p:nvPr>
        </p:nvSpPr>
        <p:spPr>
          <a:xfrm>
            <a:off x="306584" y="3357605"/>
            <a:ext cx="6233882" cy="5327608"/>
          </a:xfrm>
        </p:spPr>
        <p:txBody>
          <a:bodyPr>
            <a:noAutofit/>
          </a:bodyPr>
          <a:lstStyle/>
          <a:p>
            <a:r>
              <a:rPr lang="en-US" sz="1600" dirty="0" smtClean="0"/>
              <a:t>In simple words, God made a wife to be her husband’s partner. She was not to be the same as her husband but</a:t>
            </a:r>
            <a:r>
              <a:rPr lang="en-US" sz="1600" baseline="0" dirty="0" smtClean="0"/>
              <a:t> was made to be a complement to him.  Adam was like music, without lyrics, or a brain without body, or a vase without flowers.  They are different, but clearly made for each other and clearly BETTER as ONE</a:t>
            </a:r>
            <a:r>
              <a:rPr lang="en-US" sz="1600" baseline="0" dirty="0" smtClean="0"/>
              <a:t>.</a:t>
            </a:r>
            <a:endParaRPr lang="en-US" sz="1600" dirty="0" smtClean="0"/>
          </a:p>
          <a:p>
            <a:endParaRPr lang="en-US" sz="1600" dirty="0" smtClean="0"/>
          </a:p>
          <a:p>
            <a:r>
              <a:rPr lang="en-US" sz="1600" dirty="0" smtClean="0"/>
              <a:t>The Ideal Match, The Perfect</a:t>
            </a:r>
            <a:r>
              <a:rPr lang="en-US" sz="1600" baseline="0" dirty="0" smtClean="0"/>
              <a:t> Partner -  Basically presented for Adam to say WOW! Yes, Just Right. As she is before Him, not only does he look upon her with pleasure and delight, but he realizes – she brings differences which make the two – a more complete ONE.</a:t>
            </a:r>
          </a:p>
          <a:p>
            <a:endParaRPr lang="en-US" sz="1600" baseline="0" dirty="0" smtClean="0"/>
          </a:p>
          <a:p>
            <a:r>
              <a:rPr lang="en-US" sz="1600" baseline="0" dirty="0" smtClean="0"/>
              <a:t>“the woman came from a man’s rib. Not from his feet to be walked on, not from his head to be superior, but from his side to be equal, under the arm to be protected, and next to the heart to be loved.” I think that puts it well.</a:t>
            </a:r>
          </a:p>
          <a:p>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Transition: Okay – so seeing the Helper, she is created to be, and the positive response men should have…let’s look at some of the problems that arise when this understanding is missing.</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ABDC0623-FA41-6644-BCE2-A51D0DF5F48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8777" y="218664"/>
            <a:ext cx="3908342" cy="2931257"/>
          </a:xfrm>
        </p:spPr>
      </p:sp>
      <p:sp>
        <p:nvSpPr>
          <p:cNvPr id="3" name="Notes Placeholder 2"/>
          <p:cNvSpPr>
            <a:spLocks noGrp="1"/>
          </p:cNvSpPr>
          <p:nvPr>
            <p:ph type="body" idx="1"/>
          </p:nvPr>
        </p:nvSpPr>
        <p:spPr>
          <a:xfrm>
            <a:off x="291985" y="3149921"/>
            <a:ext cx="6248481" cy="5769629"/>
          </a:xfrm>
        </p:spPr>
        <p:txBody>
          <a:bodyPr>
            <a:normAutofit/>
          </a:bodyPr>
          <a:lstStyle/>
          <a:p>
            <a:r>
              <a:rPr lang="en-US" dirty="0" smtClean="0"/>
              <a:t>INFERIOR: Equal in value, but different in function.</a:t>
            </a:r>
          </a:p>
          <a:p>
            <a:r>
              <a:rPr lang="en-US" dirty="0" smtClean="0"/>
              <a:t>That’s like saying a dollar is inferior to 4 quarters.  They are different, but they have the same value.  The paper has attributes which are unique and useful. The coins have attributes which are unique and useful.  </a:t>
            </a:r>
          </a:p>
          <a:p>
            <a:endParaRPr lang="en-US" dirty="0" smtClean="0"/>
          </a:p>
          <a:p>
            <a:r>
              <a:rPr lang="en-US" dirty="0" smtClean="0"/>
              <a:t>He could say all the same things!  I’m inferior to her – without her I’ll never be complete!  You mean I can’t get pregnant!  You mean I’m the ugly one!</a:t>
            </a:r>
          </a:p>
          <a:p>
            <a:endParaRPr lang="en-US" dirty="0" smtClean="0"/>
          </a:p>
          <a:p>
            <a:r>
              <a:rPr lang="en-US" dirty="0" smtClean="0"/>
              <a:t>Listen: The facts are simple: He has the weight of responsibility placed upon his shoulders to lead. She has the weight of responsibility placed upon her shoulders to be a help-meet. Both will be judged on what they are responsible for.</a:t>
            </a:r>
            <a:r>
              <a:rPr lang="en-US" baseline="0" dirty="0" smtClean="0"/>
              <a:t>  </a:t>
            </a:r>
            <a:r>
              <a:rPr lang="en-US" dirty="0" smtClean="0"/>
              <a:t>Like Christ &amp; His Church, We Can Enjoy A Relationship Of Great Love &amp; Meaning.</a:t>
            </a:r>
            <a:endParaRPr lang="en-US" baseline="0" dirty="0" smtClean="0"/>
          </a:p>
          <a:p>
            <a:endParaRPr lang="en-US" baseline="0" dirty="0" smtClean="0"/>
          </a:p>
          <a:p>
            <a:r>
              <a:rPr lang="en-US" dirty="0" smtClean="0"/>
              <a:t>Personal </a:t>
            </a:r>
            <a:r>
              <a:rPr lang="en-US" dirty="0" smtClean="0"/>
              <a:t>Talents &amp; Strengths:</a:t>
            </a:r>
            <a:r>
              <a:rPr lang="en-US" baseline="0" dirty="0" smtClean="0"/>
              <a:t>  Her Role is of a helper, but that doesn’t mean she has no existence outside of her husband. The Bible is full of wonderful women whose thinking, interest, and strengths are seen.  For instance, Esther, who sees things her husband is totally oblivious too!</a:t>
            </a:r>
            <a:endParaRPr lang="en-US" baseline="0" dirty="0" smtClean="0"/>
          </a:p>
          <a:p>
            <a:endParaRPr lang="en-US" dirty="0" smtClean="0"/>
          </a:p>
          <a:p>
            <a:r>
              <a:rPr lang="en-US" dirty="0" smtClean="0"/>
              <a:t>** I want to point</a:t>
            </a:r>
            <a:r>
              <a:rPr lang="en-US" baseline="0" dirty="0" smtClean="0"/>
              <a:t> something out – When I say that she is under His leadership – I’m trying to show this as a submissive position.  I’m saying you’ve got a first class person, willingly serving in a secondary position of authority – not just waiting for the leader to stumble so they can pounce ahead – but a first class person helping the leader succeed.</a:t>
            </a:r>
          </a:p>
          <a:p>
            <a:endParaRPr lang="en-US" baseline="0" dirty="0" smtClean="0"/>
          </a:p>
          <a:p>
            <a:r>
              <a:rPr lang="en-US" baseline="0" dirty="0" smtClean="0"/>
              <a:t>Jesus submitted to the WILL of the Father. Obviously Jesus is not inferior to the Father – he simply fills a different role. Also, the Father didn’t force Jesus into this. Jesus voluntarily pursues the plan and will of the Father – and in that demonstrates incredible love.</a:t>
            </a:r>
            <a:endParaRPr lang="en-US" baseline="0" dirty="0" smtClean="0"/>
          </a:p>
          <a:p>
            <a:endParaRPr lang="en-US" baseline="0" dirty="0" smtClean="0"/>
          </a:p>
          <a:p>
            <a:r>
              <a:rPr lang="en-US" baseline="0" dirty="0" smtClean="0"/>
              <a:t>Adam Verbally Acknowledges That She Is A Blessing From God.</a:t>
            </a:r>
          </a:p>
          <a:p>
            <a:r>
              <a:rPr lang="en-US" baseline="0" dirty="0" smtClean="0"/>
              <a:t>Proverbs 31:28-30</a:t>
            </a:r>
          </a:p>
          <a:p>
            <a:r>
              <a:rPr lang="en-US" baseline="0" dirty="0" smtClean="0"/>
              <a:t>Honor Her As </a:t>
            </a:r>
            <a:r>
              <a:rPr lang="en-US" baseline="0" dirty="0" smtClean="0"/>
              <a:t>Irreplaceable - </a:t>
            </a:r>
            <a:r>
              <a:rPr lang="en-US" dirty="0" smtClean="0"/>
              <a:t> </a:t>
            </a:r>
            <a:r>
              <a:rPr lang="en-US" baseline="0" dirty="0" smtClean="0"/>
              <a:t>Be </a:t>
            </a:r>
            <a:r>
              <a:rPr lang="en-US" baseline="0" dirty="0" smtClean="0"/>
              <a:t>Grateful For All Her </a:t>
            </a:r>
            <a:r>
              <a:rPr lang="en-US" baseline="0" dirty="0" smtClean="0"/>
              <a:t>Contributions -</a:t>
            </a:r>
            <a:r>
              <a:rPr lang="en-US" dirty="0" smtClean="0"/>
              <a:t> </a:t>
            </a:r>
            <a:r>
              <a:rPr lang="en-US" baseline="0" dirty="0" smtClean="0"/>
              <a:t>Cherish </a:t>
            </a:r>
            <a:r>
              <a:rPr lang="en-US" baseline="0" dirty="0" smtClean="0"/>
              <a:t>Her Company</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BDC0623-FA41-6644-BCE2-A51D0DF5F48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382" y="87588"/>
            <a:ext cx="3893743" cy="2920307"/>
          </a:xfrm>
        </p:spPr>
      </p:sp>
      <p:sp>
        <p:nvSpPr>
          <p:cNvPr id="3" name="Notes Placeholder 2"/>
          <p:cNvSpPr>
            <a:spLocks noGrp="1"/>
          </p:cNvSpPr>
          <p:nvPr>
            <p:ph type="body" idx="1"/>
          </p:nvPr>
        </p:nvSpPr>
        <p:spPr>
          <a:xfrm>
            <a:off x="291985" y="3226221"/>
            <a:ext cx="6350675" cy="5664134"/>
          </a:xfrm>
        </p:spPr>
        <p:txBody>
          <a:bodyPr>
            <a:normAutofit fontScale="92500" lnSpcReduction="10000"/>
          </a:bodyPr>
          <a:lstStyle/>
          <a:p>
            <a:r>
              <a:rPr lang="en-US" dirty="0" smtClean="0"/>
              <a:t>Ladies</a:t>
            </a:r>
            <a:r>
              <a:rPr lang="en-US" baseline="0" dirty="0" smtClean="0"/>
              <a:t> – you are his most important Partner.</a:t>
            </a:r>
          </a:p>
          <a:p>
            <a:pPr>
              <a:buFont typeface="Wingdings" pitchFamily="-103" charset="2"/>
              <a:buChar char="Ø"/>
            </a:pPr>
            <a:r>
              <a:rPr lang="en-US" baseline="0" dirty="0" smtClean="0"/>
              <a:t>You are above his team-mates. You are above his colleagues. You are above his friends. You are above other women.  You are the human being whose support he is most in need of.</a:t>
            </a:r>
          </a:p>
          <a:p>
            <a:pPr>
              <a:buFont typeface="Wingdings" pitchFamily="-103" charset="2"/>
              <a:buNone/>
            </a:pPr>
            <a:endParaRPr lang="en-US" dirty="0" smtClean="0"/>
          </a:p>
          <a:p>
            <a:endParaRPr lang="en-US" dirty="0" smtClean="0"/>
          </a:p>
          <a:p>
            <a:r>
              <a:rPr lang="en-US" dirty="0" smtClean="0"/>
              <a:t>Aspirations: To encourage</a:t>
            </a:r>
            <a:r>
              <a:rPr lang="en-US" baseline="0" dirty="0" smtClean="0"/>
              <a:t> him in all that is right!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This especially </a:t>
            </a:r>
            <a:r>
              <a:rPr lang="en-US" baseline="0" dirty="0" err="1" smtClean="0"/>
              <a:t>includes:</a:t>
            </a:r>
            <a:r>
              <a:rPr lang="en-US" dirty="0" err="1" smtClean="0"/>
              <a:t>Leadership</a:t>
            </a:r>
            <a:r>
              <a:rPr lang="en-US" dirty="0" smtClean="0"/>
              <a:t> In The Home &amp; Church.  Remember, Godly deacons</a:t>
            </a:r>
            <a:r>
              <a:rPr lang="en-US" baseline="0" dirty="0" smtClean="0"/>
              <a:t> and elders must have Godly wives on their side.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Ladies (and husbands too) – ask yourself… I am helping my spouse be more engaged? or disconnected from church leadership?</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am I bringing more stress? Or peace?</a:t>
            </a:r>
            <a:br>
              <a:rPr lang="en-US" baseline="0" dirty="0" smtClean="0"/>
            </a:br>
            <a:r>
              <a:rPr lang="en-US" baseline="0" dirty="0" smtClean="0"/>
              <a:t>Am I helping him be more focused? Or more divided?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Am I helping him be more foolish or wise?</a:t>
            </a:r>
            <a:endParaRPr lang="en-US" dirty="0" smtClean="0"/>
          </a:p>
          <a:p>
            <a:endParaRPr lang="en-US" baseline="0" dirty="0" smtClean="0"/>
          </a:p>
          <a:p>
            <a:endParaRPr lang="en-US" baseline="0" dirty="0" smtClean="0"/>
          </a:p>
          <a:p>
            <a:r>
              <a:rPr lang="en-US" baseline="0" dirty="0" smtClean="0"/>
              <a:t>To “Support” His aspirations – I don’t mean financially – but I DO MEAN: To be supportive!  To help him find a way to embark upon and excel in good works.</a:t>
            </a:r>
          </a:p>
          <a:p>
            <a:endParaRPr lang="en-US" baseline="0" dirty="0" smtClean="0"/>
          </a:p>
          <a:p>
            <a:pPr>
              <a:buFont typeface="Wingdings" pitchFamily="-103" charset="2"/>
              <a:buChar char="à"/>
            </a:pPr>
            <a:r>
              <a:rPr lang="en-US" baseline="0" dirty="0" smtClean="0">
                <a:sym typeface="Wingdings"/>
              </a:rPr>
              <a:t>A Help-Meet not only assists him, but prays for the Lord’s blessings, assistance, open doors, and fellow laborers.</a:t>
            </a:r>
          </a:p>
          <a:p>
            <a:pPr>
              <a:buFont typeface="Wingdings" pitchFamily="-103" charset="2"/>
              <a:buNone/>
            </a:pPr>
            <a:endParaRPr lang="en-US" baseline="0" dirty="0" smtClean="0">
              <a:sym typeface="Wingdings"/>
            </a:endParaRPr>
          </a:p>
          <a:p>
            <a:pPr>
              <a:buFont typeface="Wingdings" pitchFamily="-103" charset="2"/>
              <a:buNone/>
            </a:pPr>
            <a:r>
              <a:rPr lang="en-US" baseline="0" dirty="0" smtClean="0">
                <a:sym typeface="Wingdings"/>
              </a:rPr>
              <a:t>Your Godly Example &amp; Influential Words: </a:t>
            </a:r>
          </a:p>
          <a:p>
            <a:pPr>
              <a:buFont typeface="Wingdings" pitchFamily="-103" charset="2"/>
              <a:buNone/>
            </a:pPr>
            <a:r>
              <a:rPr lang="en-US" baseline="0" dirty="0" smtClean="0">
                <a:sym typeface="Wingdings"/>
              </a:rPr>
              <a:t>Positive Example - Ruth Brings out the Best in Boaz With Inner &amp; Outer Beauty She Stirs Him To Godly Actions…</a:t>
            </a:r>
          </a:p>
          <a:p>
            <a:pPr>
              <a:buFont typeface="Wingdings" pitchFamily="-103" charset="2"/>
              <a:buNone/>
            </a:pPr>
            <a:r>
              <a:rPr lang="en-US" baseline="0" dirty="0" smtClean="0">
                <a:sym typeface="Wingdings"/>
              </a:rPr>
              <a:t>Negative Example - Delilah Used Her Nagging to Bring Out The Worst In Samson.</a:t>
            </a:r>
          </a:p>
          <a:p>
            <a:pPr>
              <a:buFont typeface="Wingdings" pitchFamily="-103" charset="2"/>
              <a:buNone/>
            </a:pPr>
            <a:endParaRPr lang="en-US" baseline="0" dirty="0" smtClean="0">
              <a:sym typeface="Wingdings"/>
            </a:endParaRPr>
          </a:p>
          <a:p>
            <a:r>
              <a:rPr lang="en-US" dirty="0" smtClean="0"/>
              <a:t>Her good deed towards Naomi, inspires His kindness, protection and generosity towards her.</a:t>
            </a:r>
          </a:p>
          <a:p>
            <a:endParaRPr lang="en-US" dirty="0" smtClean="0"/>
          </a:p>
          <a:p>
            <a:r>
              <a:rPr lang="en-US" dirty="0" smtClean="0"/>
              <a:t>Her elegant</a:t>
            </a:r>
            <a:r>
              <a:rPr lang="en-US" baseline="0" dirty="0" smtClean="0"/>
              <a:t> courtship, inspires His honorable oath. &amp; His taking on the responsibility to care for Naomi as well.</a:t>
            </a:r>
          </a:p>
          <a:p>
            <a:endParaRPr lang="en-US" baseline="0" dirty="0" smtClean="0"/>
          </a:p>
          <a:p>
            <a:r>
              <a:rPr lang="en-US" baseline="0" dirty="0" smtClean="0"/>
              <a:t>Proverbs 31:6 – words are great and are powerful. They should be used as a woman’s great gift (which by the way reveals that God gave her an excellent brain to form those thoughts and speak those words and teach the next generation of young ladies and children…)</a:t>
            </a:r>
            <a:endParaRPr lang="en-US" dirty="0" smtClean="0"/>
          </a:p>
          <a:p>
            <a:pPr>
              <a:buFont typeface="Wingdings" pitchFamily="-103" charset="2"/>
              <a:buNone/>
            </a:pPr>
            <a:endParaRPr lang="en-US" baseline="0" dirty="0" smtClean="0">
              <a:sym typeface="Wingdings"/>
            </a:endParaRPr>
          </a:p>
          <a:p>
            <a:pPr>
              <a:buFont typeface="Wingdings" pitchFamily="-103" charset="2"/>
              <a:buNone/>
            </a:pPr>
            <a:endParaRPr lang="en-US" baseline="0" dirty="0" smtClean="0">
              <a:sym typeface="Wingdings"/>
            </a:endParaRPr>
          </a:p>
          <a:p>
            <a:pPr>
              <a:buFont typeface="Wingdings" pitchFamily="-103" charset="2"/>
              <a:buNone/>
            </a:pPr>
            <a:endParaRPr lang="en-US" dirty="0"/>
          </a:p>
        </p:txBody>
      </p:sp>
      <p:sp>
        <p:nvSpPr>
          <p:cNvPr id="4" name="Slide Number Placeholder 3"/>
          <p:cNvSpPr>
            <a:spLocks noGrp="1"/>
          </p:cNvSpPr>
          <p:nvPr>
            <p:ph type="sldNum" sz="quarter" idx="10"/>
          </p:nvPr>
        </p:nvSpPr>
        <p:spPr/>
        <p:txBody>
          <a:bodyPr/>
          <a:lstStyle/>
          <a:p>
            <a:fld id="{ABDC0623-FA41-6644-BCE2-A51D0DF5F48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I’ve looked over</a:t>
            </a:r>
            <a:r>
              <a:rPr lang="en-US" baseline="0" dirty="0" smtClean="0"/>
              <a:t> the Bible to see what topic’s I haven’t taught on…and then looked at the goals we are aiming to meet to see where these topics overlap.  The first one is today’s sermon on Help Meet. We’ve not studied this as a church, and it is vitally important to many of our goals including – godly wives who are supportive of their husbands serving as deacons and elders – as well as other areas such as mentoring, relationships, evangelism etc…</a:t>
            </a:r>
          </a:p>
          <a:p>
            <a:endParaRPr lang="en-US" baseline="0" dirty="0" smtClean="0"/>
          </a:p>
          <a:p>
            <a:r>
              <a:rPr lang="en-US" baseline="0" dirty="0" smtClean="0"/>
              <a:t>Why this lesson for the men too?  Because you need to look at your wife through God’s eyes.  You need to see her and value her as God does.</a:t>
            </a:r>
          </a:p>
          <a:p>
            <a:r>
              <a:rPr lang="en-US" baseline="0" dirty="0" smtClean="0"/>
              <a:t>God did not make her to be your mother, God did not make her to be “one of the guys.”  God did not make her purely for your delight.  God may have made her from man’s flesh – but she is first and foremost in the Lord’s image!  God made her to be your help-meet.  And until you exalt her in your own mind into this noble position, you won’t be treasuring her – or benefiting from her partnership – as fully as God designed.</a:t>
            </a:r>
            <a:endParaRPr lang="en-US" dirty="0"/>
          </a:p>
        </p:txBody>
      </p:sp>
      <p:sp>
        <p:nvSpPr>
          <p:cNvPr id="4" name="Slide Number Placeholder 3"/>
          <p:cNvSpPr>
            <a:spLocks noGrp="1"/>
          </p:cNvSpPr>
          <p:nvPr>
            <p:ph type="sldNum" sz="quarter" idx="10"/>
          </p:nvPr>
        </p:nvSpPr>
        <p:spPr/>
        <p:txBody>
          <a:bodyPr/>
          <a:lstStyle/>
          <a:p>
            <a:fld id="{ABDC0623-FA41-6644-BCE2-A51D0DF5F48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C90A70-FC6E-124C-9AC0-212C4545B2D5}" type="datetimeFigureOut">
              <a:rPr lang="en-US" smtClean="0"/>
              <a:pPr/>
              <a:t>5/31/14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90A70-FC6E-124C-9AC0-212C4545B2D5}" type="datetimeFigureOut">
              <a:rPr lang="en-US" smtClean="0"/>
              <a:pPr/>
              <a:t>5/31/14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90A70-FC6E-124C-9AC0-212C4545B2D5}" type="datetimeFigureOut">
              <a:rPr lang="en-US" smtClean="0"/>
              <a:pPr/>
              <a:t>5/31/14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90A70-FC6E-124C-9AC0-212C4545B2D5}" type="datetimeFigureOut">
              <a:rPr lang="en-US" smtClean="0"/>
              <a:pPr/>
              <a:t>5/31/14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90A70-FC6E-124C-9AC0-212C4545B2D5}" type="datetimeFigureOut">
              <a:rPr lang="en-US" smtClean="0"/>
              <a:pPr/>
              <a:t>5/31/14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C90A70-FC6E-124C-9AC0-212C4545B2D5}" type="datetimeFigureOut">
              <a:rPr lang="en-US" smtClean="0"/>
              <a:pPr/>
              <a:t>5/31/14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C90A70-FC6E-124C-9AC0-212C4545B2D5}" type="datetimeFigureOut">
              <a:rPr lang="en-US" smtClean="0"/>
              <a:pPr/>
              <a:t>5/31/14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C90A70-FC6E-124C-9AC0-212C4545B2D5}" type="datetimeFigureOut">
              <a:rPr lang="en-US" smtClean="0"/>
              <a:pPr/>
              <a:t>5/31/14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90A70-FC6E-124C-9AC0-212C4545B2D5}" type="datetimeFigureOut">
              <a:rPr lang="en-US" smtClean="0"/>
              <a:pPr/>
              <a:t>5/31/14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90A70-FC6E-124C-9AC0-212C4545B2D5}" type="datetimeFigureOut">
              <a:rPr lang="en-US" smtClean="0"/>
              <a:pPr/>
              <a:t>5/31/14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90A70-FC6E-124C-9AC0-212C4545B2D5}" type="datetimeFigureOut">
              <a:rPr lang="en-US" smtClean="0"/>
              <a:pPr/>
              <a:t>5/31/14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AFB45-5C74-2948-97D3-F8C5106F3D41}"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90A70-FC6E-124C-9AC0-212C4545B2D5}" type="datetimeFigureOut">
              <a:rPr lang="en-US" smtClean="0"/>
              <a:pPr/>
              <a:t>5/31/14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AFB45-5C74-2948-97D3-F8C5106F3D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Help Meet</a:t>
            </a:r>
            <a:endParaRPr lang="en-US"/>
          </a:p>
        </p:txBody>
      </p:sp>
      <p:sp>
        <p:nvSpPr>
          <p:cNvPr id="3" name="Subtitle 2"/>
          <p:cNvSpPr>
            <a:spLocks noGrp="1"/>
          </p:cNvSpPr>
          <p:nvPr>
            <p:ph type="subTitle" idx="1"/>
          </p:nvPr>
        </p:nvSpPr>
        <p:spPr/>
        <p:txBody>
          <a:bodyPr/>
          <a:lstStyle/>
          <a:p>
            <a:endParaRPr lang="en-US"/>
          </a:p>
        </p:txBody>
      </p:sp>
      <p:pic>
        <p:nvPicPr>
          <p:cNvPr id="4" name="Picture 3" descr="helper-title3.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Match Made In Heaven</a:t>
            </a:r>
            <a:endParaRPr lang="en-US" dirty="0"/>
          </a:p>
        </p:txBody>
      </p:sp>
      <p:sp>
        <p:nvSpPr>
          <p:cNvPr id="3" name="Content Placeholder 2"/>
          <p:cNvSpPr>
            <a:spLocks noGrp="1"/>
          </p:cNvSpPr>
          <p:nvPr>
            <p:ph idx="1"/>
          </p:nvPr>
        </p:nvSpPr>
        <p:spPr/>
        <p:txBody>
          <a:bodyPr>
            <a:normAutofit lnSpcReduction="10000"/>
          </a:bodyPr>
          <a:lstStyle/>
          <a:p>
            <a:r>
              <a:rPr lang="en-US" dirty="0" smtClean="0"/>
              <a:t>“Then the Lord God said, ‘It is not good for the man to be alone; I will make him a helper suitable for him.” </a:t>
            </a:r>
          </a:p>
          <a:p>
            <a:pPr lvl="1"/>
            <a:r>
              <a:rPr lang="en-US" dirty="0" smtClean="0"/>
              <a:t>Genesis 2:18</a:t>
            </a:r>
          </a:p>
          <a:p>
            <a:r>
              <a:rPr lang="en-US" dirty="0" smtClean="0"/>
              <a:t>“For man does not originate from woman, but woman from man; for indeed man was not created for the woman’s sake, but woman for the man’s sake.” </a:t>
            </a:r>
          </a:p>
          <a:p>
            <a:pPr lvl="1"/>
            <a:r>
              <a:rPr lang="en-US" dirty="0" smtClean="0"/>
              <a:t>1 Corinthians 11:8-9</a:t>
            </a: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Match Made In Heaven</a:t>
            </a:r>
            <a:endParaRPr lang="en-US" dirty="0"/>
          </a:p>
        </p:txBody>
      </p:sp>
      <p:sp>
        <p:nvSpPr>
          <p:cNvPr id="3" name="Content Placeholder 2"/>
          <p:cNvSpPr>
            <a:spLocks noGrp="1"/>
          </p:cNvSpPr>
          <p:nvPr>
            <p:ph idx="1"/>
          </p:nvPr>
        </p:nvSpPr>
        <p:spPr/>
        <p:txBody>
          <a:bodyPr/>
          <a:lstStyle/>
          <a:p>
            <a:r>
              <a:rPr lang="en-US" dirty="0" smtClean="0"/>
              <a:t>“However, in the Lord, neither is woman independent of man, nor is man independent of woman. For as the woman originates from the man, so also the man has his birth through the woman; and all things originate from God.” </a:t>
            </a:r>
          </a:p>
          <a:p>
            <a:pPr lvl="1"/>
            <a:r>
              <a:rPr lang="en-US" dirty="0" smtClean="0"/>
              <a:t>1 Corinthians 11:11-12</a:t>
            </a:r>
          </a:p>
          <a:p>
            <a:endParaRPr lang="en-US"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Created A “Helper”</a:t>
            </a:r>
            <a:endParaRPr lang="en-US" dirty="0"/>
          </a:p>
        </p:txBody>
      </p:sp>
      <p:sp>
        <p:nvSpPr>
          <p:cNvPr id="3" name="Content Placeholder 2"/>
          <p:cNvSpPr>
            <a:spLocks noGrp="1"/>
          </p:cNvSpPr>
          <p:nvPr>
            <p:ph idx="1"/>
          </p:nvPr>
        </p:nvSpPr>
        <p:spPr>
          <a:xfrm>
            <a:off x="457200" y="1600200"/>
            <a:ext cx="8229600" cy="4921492"/>
          </a:xfrm>
        </p:spPr>
        <p:txBody>
          <a:bodyPr>
            <a:normAutofit fontScale="85000" lnSpcReduction="20000"/>
          </a:bodyPr>
          <a:lstStyle/>
          <a:p>
            <a:r>
              <a:rPr lang="en-US" dirty="0" smtClean="0"/>
              <a:t>Not Good For The Man To Be Alone</a:t>
            </a:r>
          </a:p>
          <a:p>
            <a:pPr lvl="1"/>
            <a:r>
              <a:rPr lang="en-US" dirty="0" smtClean="0"/>
              <a:t>He Needs Her Comfort &amp; Companionship</a:t>
            </a:r>
          </a:p>
          <a:p>
            <a:pPr lvl="1"/>
            <a:r>
              <a:rPr lang="en-US" dirty="0" smtClean="0"/>
              <a:t>He Needs Her Capabilities</a:t>
            </a:r>
          </a:p>
          <a:p>
            <a:pPr lvl="1"/>
            <a:r>
              <a:rPr lang="en-US" dirty="0" smtClean="0"/>
              <a:t>He Needs Her Complementary Differences</a:t>
            </a:r>
          </a:p>
          <a:p>
            <a:r>
              <a:rPr lang="en-US" dirty="0" smtClean="0"/>
              <a:t>A </a:t>
            </a:r>
            <a:r>
              <a:rPr lang="en-US" u="sng" dirty="0" smtClean="0"/>
              <a:t>Helper</a:t>
            </a:r>
            <a:r>
              <a:rPr lang="en-US" dirty="0" smtClean="0"/>
              <a:t>: “help, one who helps”</a:t>
            </a:r>
          </a:p>
          <a:p>
            <a:pPr lvl="1"/>
            <a:r>
              <a:rPr lang="en-US" dirty="0" smtClean="0"/>
              <a:t>to make it easier for someone to do something by offering one's services or resources. </a:t>
            </a:r>
          </a:p>
          <a:p>
            <a:pPr lvl="1"/>
            <a:r>
              <a:rPr lang="en-US" dirty="0" smtClean="0"/>
              <a:t>to improve or assist.</a:t>
            </a:r>
          </a:p>
          <a:p>
            <a:r>
              <a:rPr lang="en-US" dirty="0" smtClean="0"/>
              <a:t>A Helper </a:t>
            </a:r>
            <a:r>
              <a:rPr lang="en-US" u="sng" dirty="0" smtClean="0"/>
              <a:t>Suitable for him</a:t>
            </a:r>
            <a:r>
              <a:rPr lang="en-US" dirty="0" smtClean="0"/>
              <a:t>: adapted – </a:t>
            </a:r>
            <a:r>
              <a:rPr lang="en-US" dirty="0" err="1" smtClean="0"/>
              <a:t>ie</a:t>
            </a:r>
            <a:r>
              <a:rPr lang="en-US" dirty="0" smtClean="0"/>
              <a:t> one who meets his needs.</a:t>
            </a:r>
          </a:p>
          <a:p>
            <a:pPr lvl="1"/>
            <a:r>
              <a:rPr lang="en-US" dirty="0" smtClean="0"/>
              <a:t>“Like” Him: The Same Nature &amp; In God’s Image</a:t>
            </a:r>
          </a:p>
          <a:p>
            <a:pPr lvl="1"/>
            <a:r>
              <a:rPr lang="en-US" dirty="0" smtClean="0"/>
              <a:t>“Near” Him: To Be Together, At Hand</a:t>
            </a:r>
          </a:p>
          <a:p>
            <a:pPr lvl="1"/>
            <a:r>
              <a:rPr lang="en-US" dirty="0" smtClean="0"/>
              <a:t>“Before” Him: Presented As The Ideal Match</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Her Role</a:t>
            </a:r>
            <a:endParaRPr lang="en-US" dirty="0"/>
          </a:p>
        </p:txBody>
      </p:sp>
      <p:sp>
        <p:nvSpPr>
          <p:cNvPr id="3" name="Content Placeholder 2"/>
          <p:cNvSpPr>
            <a:spLocks noGrp="1"/>
          </p:cNvSpPr>
          <p:nvPr>
            <p:ph idx="1"/>
          </p:nvPr>
        </p:nvSpPr>
        <p:spPr>
          <a:xfrm>
            <a:off x="414144" y="1428008"/>
            <a:ext cx="8686800" cy="5257800"/>
          </a:xfrm>
        </p:spPr>
        <p:txBody>
          <a:bodyPr>
            <a:normAutofit/>
          </a:bodyPr>
          <a:lstStyle/>
          <a:p>
            <a:r>
              <a:rPr lang="en-US" dirty="0" smtClean="0"/>
              <a:t>She Is NOT Inferior.</a:t>
            </a:r>
          </a:p>
          <a:p>
            <a:pPr lvl="1"/>
            <a:r>
              <a:rPr lang="en-US" dirty="0" smtClean="0"/>
              <a:t> “fellow heir” (1 Peter 3:7)</a:t>
            </a:r>
          </a:p>
          <a:p>
            <a:pPr lvl="1"/>
            <a:r>
              <a:rPr lang="en-US" dirty="0" smtClean="0"/>
              <a:t>Nor, to be blamed (Genesis 3:12)</a:t>
            </a:r>
          </a:p>
          <a:p>
            <a:r>
              <a:rPr lang="en-US" dirty="0" smtClean="0"/>
              <a:t>She IS Made In God’s Image.</a:t>
            </a:r>
          </a:p>
          <a:p>
            <a:pPr lvl="1"/>
            <a:r>
              <a:rPr lang="en-US" dirty="0" smtClean="0"/>
              <a:t>She Is A Person With Free Will &amp; </a:t>
            </a:r>
            <a:br>
              <a:rPr lang="en-US" dirty="0" smtClean="0"/>
            </a:br>
            <a:r>
              <a:rPr lang="en-US" dirty="0" smtClean="0"/>
              <a:t>Moral Obligations (Genesis 1:27)</a:t>
            </a:r>
          </a:p>
          <a:p>
            <a:pPr lvl="1"/>
            <a:r>
              <a:rPr lang="en-US" dirty="0" smtClean="0"/>
              <a:t>Personal Talents &amp; Strengths</a:t>
            </a:r>
          </a:p>
          <a:p>
            <a:r>
              <a:rPr lang="en-US" dirty="0" smtClean="0"/>
              <a:t>She IS In Consent To His Leadership.</a:t>
            </a:r>
          </a:p>
          <a:p>
            <a:pPr lvl="1"/>
            <a:r>
              <a:rPr lang="en-US" dirty="0" smtClean="0"/>
              <a:t>Genesis 3:16, Ephesians 5:24</a:t>
            </a:r>
          </a:p>
          <a:p>
            <a:pPr lvl="1"/>
            <a:r>
              <a:rPr lang="en-US" dirty="0" smtClean="0"/>
              <a:t>Worthy of Praise (Genesis 2:23, </a:t>
            </a:r>
            <a:r>
              <a:rPr lang="en-US" dirty="0" err="1" smtClean="0"/>
              <a:t>Prov</a:t>
            </a:r>
            <a:r>
              <a:rPr lang="en-US" dirty="0" smtClean="0"/>
              <a:t> 31:28-30)</a:t>
            </a: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Sacred Mission</a:t>
            </a:r>
            <a:endParaRPr lang="en-US" dirty="0"/>
          </a:p>
        </p:txBody>
      </p:sp>
      <p:sp>
        <p:nvSpPr>
          <p:cNvPr id="3" name="Content Placeholder 2"/>
          <p:cNvSpPr>
            <a:spLocks noGrp="1"/>
          </p:cNvSpPr>
          <p:nvPr>
            <p:ph idx="1"/>
          </p:nvPr>
        </p:nvSpPr>
        <p:spPr>
          <a:xfrm>
            <a:off x="457200" y="1439611"/>
            <a:ext cx="8229600" cy="5027862"/>
          </a:xfrm>
        </p:spPr>
        <p:txBody>
          <a:bodyPr>
            <a:normAutofit fontScale="92500" lnSpcReduction="20000"/>
          </a:bodyPr>
          <a:lstStyle/>
          <a:p>
            <a:r>
              <a:rPr lang="en-US" dirty="0" smtClean="0"/>
              <a:t>To Encourage &amp; Aid His Godly Aspirations</a:t>
            </a:r>
          </a:p>
          <a:p>
            <a:pPr lvl="1"/>
            <a:r>
              <a:rPr lang="en-US" dirty="0" smtClean="0"/>
              <a:t>Genesis 1:28</a:t>
            </a:r>
          </a:p>
          <a:p>
            <a:r>
              <a:rPr lang="en-US" dirty="0" smtClean="0"/>
              <a:t>To Share In His Success &amp; Failure</a:t>
            </a:r>
          </a:p>
          <a:p>
            <a:pPr lvl="1"/>
            <a:r>
              <a:rPr lang="en-US" dirty="0" smtClean="0"/>
              <a:t>Genesis 2:24, 3:22-24</a:t>
            </a:r>
          </a:p>
          <a:p>
            <a:r>
              <a:rPr lang="en-US" dirty="0" smtClean="0"/>
              <a:t>To Be His Most Intimate Partner</a:t>
            </a:r>
          </a:p>
          <a:p>
            <a:pPr lvl="1"/>
            <a:r>
              <a:rPr lang="en-US" dirty="0" smtClean="0"/>
              <a:t>Genesis 2:25, 4:1-2</a:t>
            </a:r>
          </a:p>
          <a:p>
            <a:r>
              <a:rPr lang="en-US" dirty="0" smtClean="0"/>
              <a:t>To Leverage Your Example &amp; Words Well.</a:t>
            </a:r>
          </a:p>
          <a:p>
            <a:pPr lvl="1"/>
            <a:r>
              <a:rPr lang="en-US" dirty="0" smtClean="0"/>
              <a:t>Genesis 3:6</a:t>
            </a:r>
          </a:p>
          <a:p>
            <a:r>
              <a:rPr lang="en-US" dirty="0" smtClean="0"/>
              <a:t>To Pursue Work That Enhances The Home</a:t>
            </a:r>
          </a:p>
          <a:p>
            <a:pPr lvl="1"/>
            <a:r>
              <a:rPr lang="en-US" dirty="0" smtClean="0"/>
              <a:t>“there is a difference between working to escape the home and working to help the home.” </a:t>
            </a:r>
          </a:p>
          <a:p>
            <a:pPr lvl="1"/>
            <a:r>
              <a:rPr lang="en-US" dirty="0" smtClean="0"/>
              <a:t>“the wise woman…” Proverbs 14:1</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Help Meet</a:t>
            </a:r>
            <a:endParaRPr lang="en-US"/>
          </a:p>
        </p:txBody>
      </p:sp>
      <p:sp>
        <p:nvSpPr>
          <p:cNvPr id="3" name="Subtitle 2"/>
          <p:cNvSpPr>
            <a:spLocks noGrp="1"/>
          </p:cNvSpPr>
          <p:nvPr>
            <p:ph type="subTitle" idx="1"/>
          </p:nvPr>
        </p:nvSpPr>
        <p:spPr/>
        <p:txBody>
          <a:bodyPr/>
          <a:lstStyle/>
          <a:p>
            <a:endParaRPr lang="en-US"/>
          </a:p>
        </p:txBody>
      </p:sp>
      <p:pic>
        <p:nvPicPr>
          <p:cNvPr id="4" name="Picture 3" descr="helper-title3.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TotalTime>
  <Words>1810</Words>
  <Application>Microsoft Macintosh PowerPoint</Application>
  <PresentationFormat>On-screen Show (4:3)</PresentationFormat>
  <Paragraphs>108</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Help Meet</vt:lpstr>
      <vt:lpstr>A Match Made In Heaven</vt:lpstr>
      <vt:lpstr>A Match Made In Heaven</vt:lpstr>
      <vt:lpstr>God Created A “Helper”</vt:lpstr>
      <vt:lpstr>Clarifying Her Role</vt:lpstr>
      <vt:lpstr>Your Sacred Mission</vt:lpstr>
      <vt:lpstr>Help Meet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99</cp:revision>
  <cp:lastPrinted>2014-06-01T02:49:58Z</cp:lastPrinted>
  <dcterms:created xsi:type="dcterms:W3CDTF">2014-06-01T02:45:58Z</dcterms:created>
  <dcterms:modified xsi:type="dcterms:W3CDTF">2014-06-01T02:50:09Z</dcterms:modified>
</cp:coreProperties>
</file>