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12.xml" ContentType="application/vnd.openxmlformats-officedocument.presentationml.notes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4"/>
  </p:notesMasterIdLst>
  <p:sldIdLst>
    <p:sldId id="256" r:id="rId2"/>
    <p:sldId id="259" r:id="rId3"/>
    <p:sldId id="274" r:id="rId4"/>
    <p:sldId id="272" r:id="rId5"/>
    <p:sldId id="279" r:id="rId6"/>
    <p:sldId id="267" r:id="rId7"/>
    <p:sldId id="275" r:id="rId8"/>
    <p:sldId id="276" r:id="rId9"/>
    <p:sldId id="277" r:id="rId10"/>
    <p:sldId id="278" r:id="rId11"/>
    <p:sldId id="258" r:id="rId12"/>
    <p:sldId id="268" r:id="rId1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aximized">
    <p:restoredLeft sz="15620"/>
    <p:restoredTop sz="55504" autoAdjust="0"/>
  </p:normalViewPr>
  <p:slideViewPr>
    <p:cSldViewPr snapToGrid="0" snapToObjects="1">
      <p:cViewPr varScale="1">
        <p:scale>
          <a:sx n="56" d="100"/>
          <a:sy n="56" d="100"/>
        </p:scale>
        <p:origin x="-1256" y="-11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0" d="100"/>
          <a:sy n="80" d="100"/>
        </p:scale>
        <p:origin x="-2544"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364D39AE-573F-B547-9654-DE629EEB24C7}" type="datetime1">
              <a:rPr lang="en-US"/>
              <a:pPr>
                <a:defRPr/>
              </a:pPr>
              <a:t>5/23/14</a:t>
            </a:fld>
            <a:endParaRPr lang="en-US"/>
          </a:p>
        </p:txBody>
      </p:sp>
      <p:sp>
        <p:nvSpPr>
          <p:cNvPr id="4" name="Slide Image Placeholder 3"/>
          <p:cNvSpPr>
            <a:spLocks noGrp="1" noRot="1" noChangeAspect="1"/>
          </p:cNvSpPr>
          <p:nvPr>
            <p:ph type="sldImg" idx="2"/>
          </p:nvPr>
        </p:nvSpPr>
        <p:spPr>
          <a:xfrm>
            <a:off x="1444625" y="95250"/>
            <a:ext cx="3984625" cy="2988469"/>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190499" y="3194844"/>
            <a:ext cx="6429375" cy="5869781"/>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7" name="Slide Number Placeholder 6"/>
          <p:cNvSpPr>
            <a:spLocks noGrp="1"/>
          </p:cNvSpPr>
          <p:nvPr>
            <p:ph type="sldNum" sz="quarter" idx="5"/>
          </p:nvPr>
        </p:nvSpPr>
        <p:spPr>
          <a:xfrm>
            <a:off x="5716587" y="685800"/>
            <a:ext cx="1141413" cy="457200"/>
          </a:xfrm>
          <a:prstGeom prst="rect">
            <a:avLst/>
          </a:prstGeom>
        </p:spPr>
        <p:txBody>
          <a:bodyPr vert="horz" lIns="91440" tIns="45720" rIns="91440" bIns="45720" rtlCol="0" anchor="b"/>
          <a:lstStyle>
            <a:lvl1pPr algn="r">
              <a:defRPr sz="1200" smtClean="0"/>
            </a:lvl1pPr>
          </a:lstStyle>
          <a:p>
            <a:pPr>
              <a:defRPr/>
            </a:pPr>
            <a:fld id="{17A6AABF-8A91-4C48-9C28-0199EDC9713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WELCOME ALL GUESTS!  You’ve come on a great Sunday to be here! Maybe you are looking for a church home – well today that’s exactly what we are studying….</a:t>
            </a:r>
          </a:p>
          <a:p>
            <a:endParaRPr lang="en-US" sz="1600" dirty="0" smtClean="0"/>
          </a:p>
          <a:p>
            <a:r>
              <a:rPr lang="en-US" sz="1600" dirty="0" smtClean="0"/>
              <a:t>Matthew 16:16-18</a:t>
            </a:r>
            <a:r>
              <a:rPr lang="en-US" sz="1600" baseline="0" dirty="0" smtClean="0"/>
              <a:t> …. Jesus promised to build His church.  </a:t>
            </a:r>
          </a:p>
          <a:p>
            <a:endParaRPr lang="en-US" sz="1600" baseline="0" dirty="0" smtClean="0"/>
          </a:p>
          <a:p>
            <a:r>
              <a:rPr lang="en-US" sz="1600" baseline="0" dirty="0" smtClean="0"/>
              <a:t>Acts 1:4-8 He told the apostles it would begin in Jerusalem in just a few days.</a:t>
            </a:r>
          </a:p>
          <a:p>
            <a:endParaRPr lang="en-US" sz="1600" baseline="0" dirty="0" smtClean="0"/>
          </a:p>
          <a:p>
            <a:r>
              <a:rPr lang="en-US" sz="1600" baseline="0" dirty="0" smtClean="0"/>
              <a:t>Acts 2 it all begins and 3,000 souls are saved!  From there the growth of Jesus church is explosive as thousands more believe and are saved…</a:t>
            </a:r>
          </a:p>
          <a:p>
            <a:endParaRPr lang="en-US" sz="1600" baseline="0" dirty="0" smtClean="0"/>
          </a:p>
          <a:p>
            <a:r>
              <a:rPr lang="en-US" sz="1600" baseline="0" dirty="0" smtClean="0"/>
              <a:t>That’s an awesome church!  That’s the church we should all want to be a part of – but with so many churches that teach not just slightly different things – but downright OPPOSTES – how do we find the one that teaches the truth?  </a:t>
            </a:r>
          </a:p>
          <a:p>
            <a:endParaRPr lang="en-US" sz="1600" baseline="0" dirty="0" smtClean="0"/>
          </a:p>
          <a:p>
            <a:endParaRPr lang="en-US" sz="1600" dirty="0"/>
          </a:p>
        </p:txBody>
      </p:sp>
      <p:sp>
        <p:nvSpPr>
          <p:cNvPr id="4" name="Slide Number Placeholder 3"/>
          <p:cNvSpPr>
            <a:spLocks noGrp="1"/>
          </p:cNvSpPr>
          <p:nvPr>
            <p:ph type="sldNum" sz="quarter" idx="10"/>
          </p:nvPr>
        </p:nvSpPr>
        <p:spPr/>
        <p:txBody>
          <a:bodyPr/>
          <a:lstStyle/>
          <a:p>
            <a:pPr>
              <a:defRPr/>
            </a:pPr>
            <a:fld id="{17A6AABF-8A91-4C48-9C28-0199EDC9713D}"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Evangelism &amp; Edification:</a:t>
            </a:r>
            <a:r>
              <a:rPr lang="en-US" sz="2000" baseline="0" dirty="0" smtClean="0"/>
              <a:t> They know they are a spiritual body, with a spiritual mission. – Not recreational…Jesus did not die on the cross so that we could have a basketball team.  Jesus did not die on the cross so we could start a pre-school.</a:t>
            </a:r>
          </a:p>
          <a:p>
            <a:endParaRPr lang="en-US" sz="2000" baseline="0" dirty="0" smtClean="0"/>
          </a:p>
          <a:p>
            <a:r>
              <a:rPr lang="en-US" sz="2000" baseline="0" dirty="0" smtClean="0"/>
              <a:t>Basketball and Preschool are both great things – but they are NOT THE MISSION or the work of the church!</a:t>
            </a:r>
            <a:endParaRPr lang="en-US" sz="2000" dirty="0"/>
          </a:p>
        </p:txBody>
      </p:sp>
      <p:sp>
        <p:nvSpPr>
          <p:cNvPr id="4" name="Slide Number Placeholder 3"/>
          <p:cNvSpPr>
            <a:spLocks noGrp="1"/>
          </p:cNvSpPr>
          <p:nvPr>
            <p:ph type="sldNum" sz="quarter" idx="10"/>
          </p:nvPr>
        </p:nvSpPr>
        <p:spPr/>
        <p:txBody>
          <a:bodyPr/>
          <a:lstStyle/>
          <a:p>
            <a:pPr>
              <a:defRPr/>
            </a:pPr>
            <a:fld id="{17A6AABF-8A91-4C48-9C28-0199EDC9713D}"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7A6AABF-8A91-4C48-9C28-0199EDC9713D}"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a:p>
            <a:endParaRPr lang="en-US" dirty="0" smtClean="0"/>
          </a:p>
          <a:p>
            <a:r>
              <a:rPr lang="en-US" dirty="0" smtClean="0"/>
              <a:t>Biblical World-View:: The</a:t>
            </a:r>
            <a:r>
              <a:rPr lang="en-US" baseline="0" dirty="0" smtClean="0"/>
              <a:t> Bible addresses the whole man – our spiritual worship – as well as our day-to-day lives. You don’t want to go to a church where people are hypocritical about their faith 6 days a week under the excuse “its just business.”  We need to be part of a church that teaches what the Bible has to say on the family, finances, and workplace – just as much as we hear what the Bible says on worship, eternity, and salvation.  THE WHOLE BIBLE</a:t>
            </a:r>
            <a:r>
              <a:rPr lang="en-US" baseline="0" dirty="0" smtClean="0"/>
              <a:t>!</a:t>
            </a:r>
          </a:p>
          <a:p>
            <a:endParaRPr lang="en-US" baseline="0"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t>That Scripture is INERRANT and SUFFICIENT.</a:t>
            </a:r>
          </a:p>
          <a:p>
            <a:endParaRPr lang="en-US" baseline="0" dirty="0" smtClean="0"/>
          </a:p>
          <a:p>
            <a:endParaRPr lang="en-US" baseline="0" dirty="0" smtClean="0"/>
          </a:p>
          <a:p>
            <a:r>
              <a:rPr lang="en-US" baseline="0" dirty="0" smtClean="0"/>
              <a:t>Additionally – a Biblical WORLD view acknowledges the existence of ABSOLUTE TRUTH.  </a:t>
            </a:r>
          </a:p>
          <a:p>
            <a:endParaRPr lang="en-US" baseline="0" dirty="0" smtClean="0"/>
          </a:p>
          <a:p>
            <a:r>
              <a:rPr lang="en-US" baseline="0" dirty="0" smtClean="0"/>
              <a:t>Biblical Counsel: As a member, one day you’ll have a tough situation you need the shepherds or preachers to help with…you need to know that they turn to the scriptures as their primary source of guidance and decision making.</a:t>
            </a:r>
          </a:p>
          <a:p>
            <a:endParaRPr lang="en-US" baseline="0" dirty="0" smtClean="0"/>
          </a:p>
          <a:p>
            <a:r>
              <a:rPr lang="en-US" baseline="0" dirty="0" smtClean="0"/>
              <a:t>Biblical Reading: Give attention to the reading…a church that encourages reading and studying the Bible.  IT is sad when religious groups de-emphasize bible reading and reserve it only for a “priestly” cast.</a:t>
            </a:r>
          </a:p>
          <a:p>
            <a:endParaRPr lang="en-US" baseline="0" dirty="0" smtClean="0"/>
          </a:p>
          <a:p>
            <a:r>
              <a:rPr lang="en-US" baseline="0" dirty="0" smtClean="0"/>
              <a:t>Worship’s Nature:  Purpose – to exalt and magnify God.  Manner – Decent &amp; Orderly.  </a:t>
            </a:r>
            <a:r>
              <a:rPr lang="en-US" baseline="0" dirty="0" err="1" smtClean="0"/>
              <a:t>Susbstace</a:t>
            </a:r>
            <a:r>
              <a:rPr lang="en-US" baseline="0" dirty="0" smtClean="0"/>
              <a:t> – Spirit &amp; Truth.  Effect – Edify Saints</a:t>
            </a:r>
          </a:p>
          <a:p>
            <a:endParaRPr lang="en-US" baseline="0" dirty="0" smtClean="0"/>
          </a:p>
          <a:p>
            <a:r>
              <a:rPr lang="en-US" baseline="0" dirty="0" smtClean="0"/>
              <a:t>SIN: that sin results in spiritual death. That sin is forgiven when it is confessed and repented of before God.</a:t>
            </a:r>
          </a:p>
          <a:p>
            <a:endParaRPr lang="en-US" baseline="0" dirty="0" smtClean="0"/>
          </a:p>
          <a:p>
            <a:r>
              <a:rPr lang="en-US" baseline="0" dirty="0" smtClean="0"/>
              <a:t>KINGDOM:  * Matt. 16:28 – When someone claims that Jesus failed to establish HIS kingdom, and that we have to wait for his 2</a:t>
            </a:r>
            <a:r>
              <a:rPr lang="en-US" baseline="30000" dirty="0" smtClean="0"/>
              <a:t>nd</a:t>
            </a:r>
            <a:r>
              <a:rPr lang="en-US" baseline="0" dirty="0" smtClean="0"/>
              <a:t> coming – I just don’t buy it.</a:t>
            </a:r>
            <a:endParaRPr lang="en-US" dirty="0"/>
          </a:p>
        </p:txBody>
      </p:sp>
      <p:sp>
        <p:nvSpPr>
          <p:cNvPr id="4" name="Slide Number Placeholder 3"/>
          <p:cNvSpPr>
            <a:spLocks noGrp="1"/>
          </p:cNvSpPr>
          <p:nvPr>
            <p:ph type="sldNum" sz="quarter" idx="10"/>
          </p:nvPr>
        </p:nvSpPr>
        <p:spPr/>
        <p:txBody>
          <a:bodyPr/>
          <a:lstStyle/>
          <a:p>
            <a:pPr>
              <a:defRPr/>
            </a:pPr>
            <a:fld id="{17A6AABF-8A91-4C48-9C28-0199EDC9713D}" type="slidenum">
              <a:rPr lang="en-US" smtClean="0"/>
              <a:pPr>
                <a:defRPr/>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baseline="0" dirty="0" smtClean="0"/>
              <a:t>How do we find the one JESUS died to bring into existence…</a:t>
            </a:r>
          </a:p>
          <a:p>
            <a:endParaRPr lang="en-US" sz="1800" baseline="0" dirty="0" smtClean="0"/>
          </a:p>
          <a:p>
            <a:r>
              <a:rPr lang="en-US" sz="1800" baseline="0" dirty="0" smtClean="0"/>
              <a:t>Well – if you ask around there is some pretty typical advice that gets repeated… here is a sample of just 2 of the most common…</a:t>
            </a:r>
          </a:p>
          <a:p>
            <a:endParaRPr lang="en-US" sz="1800" baseline="0" dirty="0" smtClean="0"/>
          </a:p>
          <a:p>
            <a:r>
              <a:rPr lang="en-US" sz="1800" baseline="0" dirty="0" smtClean="0"/>
              <a:t>#1 – you pick a church, by picking a creed.</a:t>
            </a:r>
          </a:p>
          <a:p>
            <a:endParaRPr lang="en-US" sz="1800" dirty="0"/>
          </a:p>
        </p:txBody>
      </p:sp>
      <p:sp>
        <p:nvSpPr>
          <p:cNvPr id="4" name="Slide Number Placeholder 3"/>
          <p:cNvSpPr>
            <a:spLocks noGrp="1"/>
          </p:cNvSpPr>
          <p:nvPr>
            <p:ph type="sldNum" sz="quarter" idx="10"/>
          </p:nvPr>
        </p:nvSpPr>
        <p:spPr/>
        <p:txBody>
          <a:bodyPr/>
          <a:lstStyle/>
          <a:p>
            <a:pPr>
              <a:defRPr/>
            </a:pPr>
            <a:fld id="{17A6AABF-8A91-4C48-9C28-0199EDC9713D}"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fairness their website went on to list 20 attributes and scriptural doctrines they</a:t>
            </a:r>
            <a:r>
              <a:rPr lang="en-US" baseline="0" dirty="0" smtClean="0"/>
              <a:t> recommend you measure a church by…but the fact that their primary tool of measurement is NOT the scriptures – but a creed which itemizes their particular interpretations is a big problem!</a:t>
            </a:r>
            <a:endParaRPr lang="en-US" dirty="0"/>
          </a:p>
        </p:txBody>
      </p:sp>
      <p:sp>
        <p:nvSpPr>
          <p:cNvPr id="4" name="Slide Number Placeholder 3"/>
          <p:cNvSpPr>
            <a:spLocks noGrp="1"/>
          </p:cNvSpPr>
          <p:nvPr>
            <p:ph type="sldNum" sz="quarter" idx="10"/>
          </p:nvPr>
        </p:nvSpPr>
        <p:spPr/>
        <p:txBody>
          <a:bodyPr/>
          <a:lstStyle/>
          <a:p>
            <a:pPr>
              <a:defRPr/>
            </a:pPr>
            <a:fld id="{17A6AABF-8A91-4C48-9C28-0199EDC9713D}"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2</a:t>
            </a:r>
            <a:r>
              <a:rPr lang="en-US" baseline="30000" dirty="0" smtClean="0"/>
              <a:t>nd</a:t>
            </a:r>
            <a:r>
              <a:rPr lang="en-US" dirty="0" smtClean="0"/>
              <a:t> common advice is: </a:t>
            </a:r>
            <a:r>
              <a:rPr lang="en-US" baseline="0" dirty="0" smtClean="0"/>
              <a:t> Just attend the church of your choice – find one that you like.  You like the message…You like the people… you like the programs…etc…</a:t>
            </a:r>
          </a:p>
          <a:p>
            <a:endParaRPr lang="en-US" baseline="0" dirty="0" smtClean="0"/>
          </a:p>
          <a:p>
            <a:endParaRPr lang="en-US" dirty="0" smtClean="0"/>
          </a:p>
          <a:p>
            <a:endParaRPr lang="en-US" dirty="0" smtClean="0"/>
          </a:p>
          <a:p>
            <a:r>
              <a:rPr lang="en-US" dirty="0" smtClean="0"/>
              <a:t>The problem with both of these</a:t>
            </a:r>
            <a:r>
              <a:rPr lang="en-US" baseline="0" dirty="0" smtClean="0"/>
              <a:t> is that they are BUILDING ON THE WRONG FOUNDATION…</a:t>
            </a:r>
          </a:p>
          <a:p>
            <a:endParaRPr lang="en-US" baseline="0" dirty="0" smtClean="0"/>
          </a:p>
          <a:p>
            <a:r>
              <a:rPr lang="en-US" baseline="0" dirty="0" smtClean="0"/>
              <a:t>When you want to find the CHURCH that JESUS BUILT and you want to BUILD YOUR LIFE on the ROCK of obedience to Him – then the place we MUST GO is back to the WORDS of JESUS in the BIBLE.</a:t>
            </a:r>
            <a:endParaRPr lang="en-US" dirty="0"/>
          </a:p>
        </p:txBody>
      </p:sp>
      <p:sp>
        <p:nvSpPr>
          <p:cNvPr id="4" name="Slide Number Placeholder 3"/>
          <p:cNvSpPr>
            <a:spLocks noGrp="1"/>
          </p:cNvSpPr>
          <p:nvPr>
            <p:ph type="sldNum" sz="quarter" idx="10"/>
          </p:nvPr>
        </p:nvSpPr>
        <p:spPr/>
        <p:txBody>
          <a:bodyPr/>
          <a:lstStyle/>
          <a:p>
            <a:pPr>
              <a:defRPr/>
            </a:pPr>
            <a:fld id="{17A6AABF-8A91-4C48-9C28-0199EDC9713D}"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Jesus has</a:t>
            </a:r>
            <a:r>
              <a:rPr lang="en-US" baseline="0" dirty="0" smtClean="0"/>
              <a:t> something to say on this subject and we reject Him at our own peril!</a:t>
            </a:r>
          </a:p>
          <a:p>
            <a:endParaRPr lang="en-US" baseline="0" dirty="0" smtClean="0"/>
          </a:p>
          <a:p>
            <a:r>
              <a:rPr lang="en-US" baseline="0" dirty="0" smtClean="0"/>
              <a:t>We’ve got to DO THE WILL OF GOD… if we are just going to call him “Lord” in name only, but not actually OBEY AND FOLLOW HI – we are wasting our time in any church.</a:t>
            </a:r>
          </a:p>
          <a:p>
            <a:endParaRPr lang="en-US" baseline="0" dirty="0" smtClean="0"/>
          </a:p>
          <a:p>
            <a:r>
              <a:rPr lang="en-US" baseline="0" dirty="0" smtClean="0"/>
              <a:t>We MUST FIND the church Jesus BUILT and we must be part of HIS BODY.</a:t>
            </a:r>
            <a:endParaRPr lang="en-US" dirty="0"/>
          </a:p>
        </p:txBody>
      </p:sp>
      <p:sp>
        <p:nvSpPr>
          <p:cNvPr id="4" name="Slide Number Placeholder 3"/>
          <p:cNvSpPr>
            <a:spLocks noGrp="1"/>
          </p:cNvSpPr>
          <p:nvPr>
            <p:ph type="sldNum" sz="quarter" idx="10"/>
          </p:nvPr>
        </p:nvSpPr>
        <p:spPr/>
        <p:txBody>
          <a:bodyPr/>
          <a:lstStyle/>
          <a:p>
            <a:pPr>
              <a:defRPr/>
            </a:pPr>
            <a:fld id="{17A6AABF-8A91-4C48-9C28-0199EDC9713D}"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spcBef>
                <a:spcPct val="0"/>
              </a:spcBef>
            </a:pPr>
            <a:r>
              <a:rPr lang="en-US" dirty="0" smtClean="0"/>
              <a:t>Finding</a:t>
            </a:r>
            <a:r>
              <a:rPr lang="en-US" baseline="0" dirty="0" smtClean="0"/>
              <a:t> the CHURCH Jesus built takes more than just visiting a nice looking building on a sunny Sunday morning.</a:t>
            </a:r>
            <a:endParaRPr lang="en-US" dirty="0" smtClean="0"/>
          </a:p>
          <a:p>
            <a:pPr>
              <a:spcBef>
                <a:spcPct val="0"/>
              </a:spcBef>
            </a:pPr>
            <a:endParaRPr lang="en-US" dirty="0" smtClean="0"/>
          </a:p>
          <a:p>
            <a:pPr>
              <a:spcBef>
                <a:spcPct val="0"/>
              </a:spcBef>
            </a:pPr>
            <a:r>
              <a:rPr lang="en-US" dirty="0" smtClean="0"/>
              <a:t>Given today’s crazy religious landscape – it takes some searching!  Aaron </a:t>
            </a:r>
            <a:r>
              <a:rPr lang="en-US" dirty="0" err="1" smtClean="0"/>
              <a:t>Erhardt</a:t>
            </a:r>
            <a:r>
              <a:rPr lang="en-US" dirty="0" smtClean="0"/>
              <a:t>,</a:t>
            </a:r>
            <a:r>
              <a:rPr lang="en-US" baseline="0" dirty="0" smtClean="0"/>
              <a:t> a fellow preacher from Louisville said it extremely well – when he explained that what Satan has done is fill the world with </a:t>
            </a:r>
            <a:r>
              <a:rPr lang="en-US" baseline="0" dirty="0" err="1" smtClean="0"/>
              <a:t>counterfits</a:t>
            </a:r>
            <a:r>
              <a:rPr lang="en-US" baseline="0" dirty="0" smtClean="0"/>
              <a:t>.  Our only hope is to LEARN THE REAL THING!</a:t>
            </a:r>
          </a:p>
          <a:p>
            <a:pPr>
              <a:spcBef>
                <a:spcPct val="0"/>
              </a:spcBef>
            </a:pPr>
            <a:endParaRPr lang="en-US" baseline="0" dirty="0" smtClean="0"/>
          </a:p>
          <a:p>
            <a:pPr>
              <a:spcBef>
                <a:spcPct val="0"/>
              </a:spcBef>
            </a:pPr>
            <a:r>
              <a:rPr lang="en-US" baseline="0" dirty="0" smtClean="0"/>
              <a:t>** And on that note – I’m sorry.  I wish you didn’t have to deal with so many intricate details – but just like you want to be sure the money you carry has TRUE value – we MOST ESPECIALLY want to be sure our walk with God is genuine!</a:t>
            </a:r>
            <a:endParaRPr lang="en-US" dirty="0" smtClean="0"/>
          </a:p>
          <a:p>
            <a:pPr>
              <a:spcBef>
                <a:spcPct val="0"/>
              </a:spcBef>
            </a:pPr>
            <a:endParaRPr lang="en-US" dirty="0" smtClean="0"/>
          </a:p>
          <a:p>
            <a:pPr>
              <a:spcBef>
                <a:spcPct val="0"/>
              </a:spcBef>
            </a:pPr>
            <a:r>
              <a:rPr lang="en-US" dirty="0" smtClean="0"/>
              <a:t>#1. Accept that this is a worthwhile search…and seek diligently.</a:t>
            </a:r>
          </a:p>
          <a:p>
            <a:pPr>
              <a:spcBef>
                <a:spcPct val="0"/>
              </a:spcBef>
            </a:pPr>
            <a:endParaRPr lang="en-US" dirty="0" smtClean="0"/>
          </a:p>
          <a:p>
            <a:pPr>
              <a:spcBef>
                <a:spcPct val="0"/>
              </a:spcBef>
              <a:buFont typeface="Wingdings" charset="2"/>
              <a:buChar char="Ø"/>
            </a:pPr>
            <a:r>
              <a:rPr lang="en-US" dirty="0" smtClean="0"/>
              <a:t>Seek because God calls us to and promises His aid.</a:t>
            </a:r>
          </a:p>
          <a:p>
            <a:pPr>
              <a:spcBef>
                <a:spcPct val="0"/>
              </a:spcBef>
              <a:buFont typeface="Wingdings" charset="2"/>
              <a:buChar char="Ø"/>
            </a:pPr>
            <a:r>
              <a:rPr lang="en-US" dirty="0" smtClean="0"/>
              <a:t>Seek because Satan is working to throw us off track.</a:t>
            </a:r>
          </a:p>
          <a:p>
            <a:pPr>
              <a:spcBef>
                <a:spcPct val="0"/>
              </a:spcBef>
              <a:buFont typeface="Wingdings" charset="2"/>
              <a:buChar char="Ø"/>
            </a:pPr>
            <a:r>
              <a:rPr lang="en-US" dirty="0" smtClean="0"/>
              <a:t>Seek because the stakes are SO High! We don’t want to be part of a false church with false teachers (Galatians 1, Peter’s warning) </a:t>
            </a:r>
          </a:p>
          <a:p>
            <a:pPr>
              <a:spcBef>
                <a:spcPct val="0"/>
              </a:spcBef>
              <a:buFont typeface="Wingdings" charset="2"/>
              <a:buChar char="Ø"/>
            </a:pPr>
            <a:endParaRPr lang="en-US" dirty="0" smtClean="0"/>
          </a:p>
          <a:p>
            <a:pPr>
              <a:spcBef>
                <a:spcPct val="0"/>
              </a:spcBef>
            </a:pPr>
            <a:r>
              <a:rPr lang="en-US" dirty="0" smtClean="0"/>
              <a:t>#2. Don’t decide what you want – Decide</a:t>
            </a:r>
            <a:r>
              <a:rPr lang="en-US" baseline="0" dirty="0" smtClean="0"/>
              <a:t> what GOD WANTS! - </a:t>
            </a:r>
            <a:r>
              <a:rPr lang="en-US" dirty="0" smtClean="0"/>
              <a:t> Distinguish between your wish list and His… (you may want there to be a lot of young families, or for the church to be within a 10 minute drive from your house… I’ve got news for you…those things are on your wish list, but not necessarily on the Lords!)  if you want to find JESUS church, then you’ll have to give HIM priority for the features!</a:t>
            </a:r>
          </a:p>
          <a:p>
            <a:endParaRPr lang="en-US" dirty="0" smtClean="0"/>
          </a:p>
          <a:p>
            <a:r>
              <a:rPr lang="en-US" dirty="0" smtClean="0"/>
              <a:t>Aren’t Visible</a:t>
            </a:r>
            <a:r>
              <a:rPr lang="en-US" baseline="0" dirty="0" smtClean="0"/>
              <a:t> – </a:t>
            </a:r>
            <a:r>
              <a:rPr lang="en-US" dirty="0" smtClean="0"/>
              <a:t>Some of these things can be found out by reading and studying w/</a:t>
            </a:r>
            <a:r>
              <a:rPr lang="en-US" dirty="0" smtClean="0"/>
              <a:t>o</a:t>
            </a:r>
            <a:r>
              <a:rPr lang="en-US" dirty="0" smtClean="0"/>
              <a:t> visiting.</a:t>
            </a:r>
            <a:endParaRPr lang="en-US" baseline="0" dirty="0" smtClean="0"/>
          </a:p>
          <a:p>
            <a:pPr>
              <a:buFontTx/>
              <a:buChar char="-"/>
            </a:pPr>
            <a:endParaRPr lang="en-US" baseline="0" dirty="0" smtClean="0"/>
          </a:p>
          <a:p>
            <a:pPr>
              <a:buFontTx/>
              <a:buNone/>
            </a:pPr>
            <a:r>
              <a:rPr lang="en-US" baseline="0" dirty="0" smtClean="0"/>
              <a:t>FAMILY &amp; FRIENDS… This includes books, lists, websites that help people find churches. There are good, sound churches that may not be on a particular list, and there are cold dying churches that will be on a </a:t>
            </a:r>
            <a:r>
              <a:rPr lang="en-US" baseline="0" dirty="0" smtClean="0"/>
              <a:t>list.</a:t>
            </a:r>
            <a:r>
              <a:rPr lang="en-US" dirty="0" smtClean="0"/>
              <a:t> </a:t>
            </a:r>
            <a:r>
              <a:rPr lang="en-US" baseline="0" dirty="0" smtClean="0"/>
              <a:t>Vs. 38-39 – Better Idea: Follow JESUS instead of following those we love.</a:t>
            </a:r>
          </a:p>
          <a:p>
            <a:pPr>
              <a:buFontTx/>
              <a:buNone/>
            </a:pPr>
            <a:endParaRPr lang="en-US" dirty="0" smtClean="0"/>
          </a:p>
          <a:p>
            <a:pPr>
              <a:buFontTx/>
              <a:buNone/>
            </a:pPr>
            <a:r>
              <a:rPr lang="en-US" baseline="0" dirty="0" smtClean="0"/>
              <a:t>*** So I want to give you 4 broad categories, and some very pointed specifics in each, so that you can test a church by the BIBLE, and if it falls short – then you either fix it or you haven’t found it yet.</a:t>
            </a:r>
          </a:p>
          <a:p>
            <a:pPr>
              <a:buFontTx/>
              <a:buNone/>
            </a:pPr>
            <a:endParaRPr lang="en-US" baseline="0" dirty="0" smtClean="0"/>
          </a:p>
          <a:p>
            <a:pPr>
              <a:buFontTx/>
              <a:buChar char="-"/>
            </a:pPr>
            <a:endParaRPr lang="en-US" dirty="0"/>
          </a:p>
        </p:txBody>
      </p:sp>
      <p:sp>
        <p:nvSpPr>
          <p:cNvPr id="4" name="Slide Number Placeholder 3"/>
          <p:cNvSpPr>
            <a:spLocks noGrp="1"/>
          </p:cNvSpPr>
          <p:nvPr>
            <p:ph type="sldNum" sz="quarter" idx="10"/>
          </p:nvPr>
        </p:nvSpPr>
        <p:spPr/>
        <p:txBody>
          <a:bodyPr/>
          <a:lstStyle/>
          <a:p>
            <a:pPr>
              <a:defRPr/>
            </a:pPr>
            <a:fld id="{17A6AABF-8A91-4C48-9C28-0199EDC9713D}"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Matthew 7:20</a:t>
            </a:r>
          </a:p>
          <a:p>
            <a:endParaRPr lang="en-US" dirty="0" smtClean="0"/>
          </a:p>
          <a:p>
            <a:r>
              <a:rPr lang="en-US" dirty="0" smtClean="0"/>
              <a:t>Biblical in its fruits – if</a:t>
            </a:r>
            <a:r>
              <a:rPr lang="en-US" baseline="0" dirty="0" smtClean="0"/>
              <a:t> they talk a good talk – but they don’t ever do anything there’s a big problem.</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t>One of the ways you’ll see this is in the WELCOME extended.  – does this church seat the rich and beautiful up front for the cameras and the poor and average in the back.  Is this a church withering from partiality or thriving in love?  James condemns such unloving and worldly behavior and we should condemn it too!</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t>The church is to be a place that shows the Love of Christ, and welcomes those who want to follow and obey Him.</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17A6AABF-8A91-4C48-9C28-0199EDC9713D}"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 In</a:t>
            </a:r>
            <a:r>
              <a:rPr lang="en-US" sz="1400" baseline="0" dirty="0" smtClean="0"/>
              <a:t> each of these categories, I can’t cover every facet – but some things are Obvious while others are more Subtle Difference. </a:t>
            </a:r>
          </a:p>
          <a:p>
            <a:r>
              <a:rPr lang="en-US" sz="1400" baseline="0" dirty="0" smtClean="0"/>
              <a:t>WARNING of FALSE DOCTRINES…….1 Timothy 4:1-3</a:t>
            </a:r>
          </a:p>
          <a:p>
            <a:r>
              <a:rPr lang="en-US" sz="1400" dirty="0" smtClean="0"/>
              <a:t>*** This</a:t>
            </a:r>
            <a:r>
              <a:rPr lang="en-US" sz="1400" baseline="0" dirty="0" smtClean="0"/>
              <a:t> may seem like a long – laundry list that is tedious ** But think of it in terms of giving the police a description – if you need to describe your child who has gone missing – it is awesome when you can tell the police as many details as possible – height, weight, </a:t>
            </a:r>
            <a:r>
              <a:rPr lang="en-US" sz="1400" baseline="0" dirty="0" err="1" smtClean="0"/>
              <a:t>haircolor</a:t>
            </a:r>
            <a:r>
              <a:rPr lang="en-US" sz="1400" baseline="0" dirty="0" smtClean="0"/>
              <a:t>, hairstyle, birthmarks, name, eye color, clothing last wearing, pierced ears, -- every detail is there to help them find the child.  Some may stand out more than others – but they are all useful.  </a:t>
            </a:r>
            <a:r>
              <a:rPr lang="en-US" sz="1400" dirty="0" smtClean="0"/>
              <a:t> </a:t>
            </a:r>
            <a:r>
              <a:rPr lang="en-US" sz="1400" baseline="0" dirty="0" smtClean="0"/>
              <a:t>The same is true here – some will stand out more quickly – but they are all useful!</a:t>
            </a:r>
            <a:endParaRPr lang="en-US" sz="1400" dirty="0" smtClean="0"/>
          </a:p>
          <a:p>
            <a:endParaRPr lang="en-US" sz="1400" dirty="0" smtClean="0"/>
          </a:p>
          <a:p>
            <a:r>
              <a:rPr lang="en-US" sz="1400" baseline="0" dirty="0" smtClean="0"/>
              <a:t>Baptism &amp; </a:t>
            </a:r>
            <a:r>
              <a:rPr lang="en-US" sz="1400" baseline="0" dirty="0" err="1" smtClean="0"/>
              <a:t>Sallvation</a:t>
            </a:r>
            <a:r>
              <a:rPr lang="en-US" sz="1400" baseline="0" dirty="0" smtClean="0"/>
              <a:t>…Salvation: Even while the apostles were alive, some tried to alter the plan of salvation by adding works of the law (</a:t>
            </a:r>
            <a:r>
              <a:rPr lang="en-US" sz="1400" baseline="0" dirty="0" err="1" smtClean="0"/>
              <a:t>circumscision</a:t>
            </a:r>
            <a:r>
              <a:rPr lang="en-US" sz="1400" baseline="0" dirty="0" smtClean="0"/>
              <a:t>).</a:t>
            </a:r>
          </a:p>
          <a:p>
            <a:r>
              <a:rPr lang="en-US" sz="1400" baseline="0" dirty="0" smtClean="0"/>
              <a:t>*today Calvinism is re-surging. Denying the open invitation of the gospel to all people.  Denying man’s free will to choose good or evil.  Denying the importance of baptism.</a:t>
            </a:r>
          </a:p>
          <a:p>
            <a:endParaRPr lang="en-US" sz="1400" baseline="0" dirty="0" smtClean="0"/>
          </a:p>
          <a:p>
            <a:r>
              <a:rPr lang="en-US" sz="1400" baseline="0" dirty="0" smtClean="0"/>
              <a:t>Galatians 3:24 and Hebrews 8:6 – at a minimum show us the new covenant.</a:t>
            </a:r>
          </a:p>
          <a:p>
            <a:pPr marL="0" marR="0" indent="0" algn="l" defTabSz="457200" rtl="0" eaLnBrk="1" fontAlgn="base" latinLnBrk="0" hangingPunct="1">
              <a:lnSpc>
                <a:spcPct val="100000"/>
              </a:lnSpc>
              <a:spcBef>
                <a:spcPct val="30000"/>
              </a:spcBef>
              <a:spcAft>
                <a:spcPct val="0"/>
              </a:spcAft>
              <a:buClrTx/>
              <a:buSzTx/>
              <a:buFontTx/>
              <a:buNone/>
              <a:tabLst/>
              <a:defRPr/>
            </a:pPr>
            <a:r>
              <a:rPr lang="en-US" sz="1400" dirty="0" smtClean="0"/>
              <a:t>New &amp; Better Covenant. – Division</a:t>
            </a:r>
            <a:r>
              <a:rPr lang="en-US" sz="1400" baseline="0" dirty="0" smtClean="0"/>
              <a:t> of the old law and the new law. Galatians – not going back to the practices of the old law such as instrumental music, festivals and celebrations of </a:t>
            </a:r>
            <a:r>
              <a:rPr lang="en-US" sz="1400" baseline="0" dirty="0" err="1" smtClean="0"/>
              <a:t>passover</a:t>
            </a:r>
            <a:r>
              <a:rPr lang="en-US" sz="1400" baseline="0" dirty="0" smtClean="0"/>
              <a:t>, burning </a:t>
            </a:r>
            <a:r>
              <a:rPr lang="en-US" sz="1400" baseline="0" dirty="0" err="1" smtClean="0"/>
              <a:t>inscense</a:t>
            </a:r>
            <a:endParaRPr lang="en-US" sz="1400" baseline="0" dirty="0" smtClean="0"/>
          </a:p>
          <a:p>
            <a:r>
              <a:rPr lang="en-US" sz="1400" baseline="0" dirty="0" smtClean="0"/>
              <a:t>*** &gt;&gt; View of the Covenants – we will see why this makes such a HUGE difference as we look at our second major category…worship.</a:t>
            </a:r>
          </a:p>
        </p:txBody>
      </p:sp>
      <p:sp>
        <p:nvSpPr>
          <p:cNvPr id="4" name="Slide Number Placeholder 3"/>
          <p:cNvSpPr>
            <a:spLocks noGrp="1"/>
          </p:cNvSpPr>
          <p:nvPr>
            <p:ph type="sldNum" sz="quarter" idx="10"/>
          </p:nvPr>
        </p:nvSpPr>
        <p:spPr/>
        <p:txBody>
          <a:bodyPr/>
          <a:lstStyle/>
          <a:p>
            <a:pPr>
              <a:defRPr/>
            </a:pPr>
            <a:fld id="{17A6AABF-8A91-4C48-9C28-0199EDC9713D}"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Worship’s Nature – that worship is at it’s heart a period of</a:t>
            </a:r>
            <a:r>
              <a:rPr lang="en-US" sz="1800" baseline="0" dirty="0" smtClean="0"/>
              <a:t> devotion to exalt and honor God….not to satisfy ourselves.</a:t>
            </a:r>
          </a:p>
          <a:p>
            <a:endParaRPr lang="en-US" sz="1800" baseline="0" dirty="0" smtClean="0"/>
          </a:p>
          <a:p>
            <a:r>
              <a:rPr lang="en-US" sz="1800" baseline="0" dirty="0" smtClean="0"/>
              <a:t>Giving – Seems like every time I turn on </a:t>
            </a:r>
            <a:r>
              <a:rPr lang="en-US" sz="1800" baseline="0" dirty="0" err="1" smtClean="0"/>
              <a:t>relgious</a:t>
            </a:r>
            <a:r>
              <a:rPr lang="en-US" sz="1800" baseline="0" dirty="0" smtClean="0"/>
              <a:t> radio I hear about a “tithe” – that is NOT a Christian command!  Give from the heart – whatever amount or percentage we choose. Tithing was a law for the Hebrews.</a:t>
            </a:r>
            <a:endParaRPr lang="en-US" sz="1800" dirty="0"/>
          </a:p>
        </p:txBody>
      </p:sp>
      <p:sp>
        <p:nvSpPr>
          <p:cNvPr id="4" name="Slide Number Placeholder 3"/>
          <p:cNvSpPr>
            <a:spLocks noGrp="1"/>
          </p:cNvSpPr>
          <p:nvPr>
            <p:ph type="sldNum" sz="quarter" idx="10"/>
          </p:nvPr>
        </p:nvSpPr>
        <p:spPr/>
        <p:txBody>
          <a:bodyPr/>
          <a:lstStyle/>
          <a:p>
            <a:pPr>
              <a:defRPr/>
            </a:pPr>
            <a:fld id="{17A6AABF-8A91-4C48-9C28-0199EDC9713D}"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73B81C1-B7B0-AD4F-B759-FCEF93948B7F}" type="datetime1">
              <a:rPr lang="en-US"/>
              <a:pPr>
                <a:defRPr/>
              </a:pPr>
              <a:t>5/23/14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E73B30-7A96-D14C-AE7D-B06DE289D81B}" type="slidenum">
              <a:rPr lang="en-US"/>
              <a:pPr>
                <a:defRPr/>
              </a:pPr>
              <a:t>‹#›</a:t>
            </a:fld>
            <a:endParaRPr lang="en-US"/>
          </a:p>
        </p:txBody>
      </p:sp>
    </p:spTree>
  </p:cSld>
  <p:clrMapOvr>
    <a:masterClrMapping/>
  </p:clrMapOvr>
  <p:transition>
    <p:push/>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5C288E4-161A-824F-84E5-0DCD93B60F1D}" type="datetime1">
              <a:rPr lang="en-US"/>
              <a:pPr>
                <a:defRPr/>
              </a:pPr>
              <a:t>5/23/14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A55CB4-A720-EE47-B2A6-A29A77248B7D}" type="slidenum">
              <a:rPr lang="en-US"/>
              <a:pPr>
                <a:defRPr/>
              </a:pPr>
              <a:t>‹#›</a:t>
            </a:fld>
            <a:endParaRPr lang="en-US"/>
          </a:p>
        </p:txBody>
      </p:sp>
    </p:spTree>
  </p:cSld>
  <p:clrMapOvr>
    <a:masterClrMapping/>
  </p:clrMapOvr>
  <p:transition>
    <p:push/>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5C06E1-56AE-3B4A-B438-4F353A5EB09C}" type="datetime1">
              <a:rPr lang="en-US"/>
              <a:pPr>
                <a:defRPr/>
              </a:pPr>
              <a:t>5/23/14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6B0E6E-3650-0C4F-82E2-F483295BC27D}" type="slidenum">
              <a:rPr lang="en-US"/>
              <a:pPr>
                <a:defRPr/>
              </a:pPr>
              <a:t>‹#›</a:t>
            </a:fld>
            <a:endParaRPr lang="en-US"/>
          </a:p>
        </p:txBody>
      </p:sp>
    </p:spTree>
  </p:cSld>
  <p:clrMapOvr>
    <a:masterClrMapping/>
  </p:clrMapOvr>
  <p:transition>
    <p:push/>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26F74B-AD2D-D74B-A660-3707584869F3}" type="datetime1">
              <a:rPr lang="en-US"/>
              <a:pPr>
                <a:defRPr/>
              </a:pPr>
              <a:t>5/23/14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0451C0-6F80-EE46-B552-B7FE846D52D3}" type="slidenum">
              <a:rPr lang="en-US"/>
              <a:pPr>
                <a:defRPr/>
              </a:pPr>
              <a:t>‹#›</a:t>
            </a:fld>
            <a:endParaRPr lang="en-US"/>
          </a:p>
        </p:txBody>
      </p:sp>
    </p:spTree>
  </p:cSld>
  <p:clrMapOvr>
    <a:masterClrMapping/>
  </p:clrMapOvr>
  <p:transition>
    <p:push/>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029A05-F6C4-4943-AD58-021F6138DB0D}" type="datetime1">
              <a:rPr lang="en-US"/>
              <a:pPr>
                <a:defRPr/>
              </a:pPr>
              <a:t>5/23/14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6FB527-6D63-3749-A44A-CEEA1AABB075}" type="slidenum">
              <a:rPr lang="en-US"/>
              <a:pPr>
                <a:defRPr/>
              </a:pPr>
              <a:t>‹#›</a:t>
            </a:fld>
            <a:endParaRPr lang="en-US"/>
          </a:p>
        </p:txBody>
      </p:sp>
    </p:spTree>
  </p:cSld>
  <p:clrMapOvr>
    <a:masterClrMapping/>
  </p:clrMapOvr>
  <p:transition>
    <p:push/>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6472408-AA30-A745-8D45-8467D2B24905}" type="datetime1">
              <a:rPr lang="en-US"/>
              <a:pPr>
                <a:defRPr/>
              </a:pPr>
              <a:t>5/23/14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E6E2E8-479F-BB4C-A145-D22D640CC1C7}" type="slidenum">
              <a:rPr lang="en-US"/>
              <a:pPr>
                <a:defRPr/>
              </a:pPr>
              <a:t>‹#›</a:t>
            </a:fld>
            <a:endParaRPr lang="en-US"/>
          </a:p>
        </p:txBody>
      </p:sp>
    </p:spTree>
  </p:cSld>
  <p:clrMapOvr>
    <a:masterClrMapping/>
  </p:clrMapOvr>
  <p:transition>
    <p:push/>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1827C34-CE5A-0949-B329-DEE3322C49D7}" type="datetime1">
              <a:rPr lang="en-US"/>
              <a:pPr>
                <a:defRPr/>
              </a:pPr>
              <a:t>5/23/14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9E1561B-4BAF-9648-9599-D3F850A570C8}" type="slidenum">
              <a:rPr lang="en-US"/>
              <a:pPr>
                <a:defRPr/>
              </a:pPr>
              <a:t>‹#›</a:t>
            </a:fld>
            <a:endParaRPr lang="en-US"/>
          </a:p>
        </p:txBody>
      </p:sp>
    </p:spTree>
  </p:cSld>
  <p:clrMapOvr>
    <a:masterClrMapping/>
  </p:clrMapOvr>
  <p:transition>
    <p:push/>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1D77665-5971-3C40-8B92-14C833D8C005}" type="datetime1">
              <a:rPr lang="en-US"/>
              <a:pPr>
                <a:defRPr/>
              </a:pPr>
              <a:t>5/23/14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B58EC17-720A-C546-862B-8DC984ED40F7}" type="slidenum">
              <a:rPr lang="en-US"/>
              <a:pPr>
                <a:defRPr/>
              </a:pPr>
              <a:t>‹#›</a:t>
            </a:fld>
            <a:endParaRPr lang="en-US"/>
          </a:p>
        </p:txBody>
      </p:sp>
    </p:spTree>
  </p:cSld>
  <p:clrMapOvr>
    <a:masterClrMapping/>
  </p:clrMapOvr>
  <p:transition>
    <p:push/>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66D0822-C62E-6243-8346-E53B04E7E596}" type="datetime1">
              <a:rPr lang="en-US"/>
              <a:pPr>
                <a:defRPr/>
              </a:pPr>
              <a:t>5/23/14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05550E6-2484-464E-90F3-38A8B269F983}" type="slidenum">
              <a:rPr lang="en-US"/>
              <a:pPr>
                <a:defRPr/>
              </a:pPr>
              <a:t>‹#›</a:t>
            </a:fld>
            <a:endParaRPr lang="en-US"/>
          </a:p>
        </p:txBody>
      </p:sp>
    </p:spTree>
  </p:cSld>
  <p:clrMapOvr>
    <a:masterClrMapping/>
  </p:clrMapOvr>
  <p:transition>
    <p:push/>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EF0FF19-222F-DD41-8E9D-D044864DA6A7}" type="datetime1">
              <a:rPr lang="en-US"/>
              <a:pPr>
                <a:defRPr/>
              </a:pPr>
              <a:t>5/23/14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CD33194-2C98-0747-BA7F-A50D64046E2B}" type="slidenum">
              <a:rPr lang="en-US"/>
              <a:pPr>
                <a:defRPr/>
              </a:pPr>
              <a:t>‹#›</a:t>
            </a:fld>
            <a:endParaRPr lang="en-US"/>
          </a:p>
        </p:txBody>
      </p:sp>
    </p:spTree>
  </p:cSld>
  <p:clrMapOvr>
    <a:masterClrMapping/>
  </p:clrMapOvr>
  <p:transition>
    <p:push/>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5B65608-31FD-5842-AC44-D824E7BB8FE9}" type="datetime1">
              <a:rPr lang="en-US"/>
              <a:pPr>
                <a:defRPr/>
              </a:pPr>
              <a:t>5/23/14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E9F1CB-9E56-2C40-991B-92B74B3466F3}" type="slidenum">
              <a:rPr lang="en-US"/>
              <a:pPr>
                <a:defRPr/>
              </a:pPr>
              <a:t>‹#›</a:t>
            </a:fld>
            <a:endParaRPr lang="en-US"/>
          </a:p>
        </p:txBody>
      </p:sp>
    </p:spTree>
  </p:cSld>
  <p:clrMapOvr>
    <a:masterClrMapping/>
  </p:clrMapOvr>
  <p:transition>
    <p:push/>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FEE1832C-AC3C-014E-996F-EAE31AC125D2}" type="datetime1">
              <a:rPr lang="en-US"/>
              <a:pPr>
                <a:defRPr/>
              </a:pPr>
              <a:t>5/24/14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93EE9900-2E5A-D84B-9DA9-4CD253F3913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wipe(up)">
                                      <p:cBhvr>
                                        <p:cTn id="7" dur="500"/>
                                        <p:tgtEl>
                                          <p:spTgt spid="1027">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27">
                                            <p:txEl>
                                              <p:pRg st="1" end="1"/>
                                            </p:txEl>
                                          </p:spTgt>
                                        </p:tgtEl>
                                        <p:attrNameLst>
                                          <p:attrName>style.visibility</p:attrName>
                                        </p:attrNameLst>
                                      </p:cBhvr>
                                      <p:to>
                                        <p:strVal val="visible"/>
                                      </p:to>
                                    </p:set>
                                    <p:animEffect transition="in" filter="wipe(up)">
                                      <p:cBhvr>
                                        <p:cTn id="10" dur="500"/>
                                        <p:tgtEl>
                                          <p:spTgt spid="1027">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27">
                                            <p:txEl>
                                              <p:pRg st="2" end="2"/>
                                            </p:txEl>
                                          </p:spTgt>
                                        </p:tgtEl>
                                        <p:attrNameLst>
                                          <p:attrName>style.visibility</p:attrName>
                                        </p:attrNameLst>
                                      </p:cBhvr>
                                      <p:to>
                                        <p:strVal val="visible"/>
                                      </p:to>
                                    </p:set>
                                    <p:animEffect transition="in" filter="wipe(up)">
                                      <p:cBhvr>
                                        <p:cTn id="13" dur="500"/>
                                        <p:tgtEl>
                                          <p:spTgt spid="1027">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027">
                                            <p:txEl>
                                              <p:pRg st="3" end="3"/>
                                            </p:txEl>
                                          </p:spTgt>
                                        </p:tgtEl>
                                        <p:attrNameLst>
                                          <p:attrName>style.visibility</p:attrName>
                                        </p:attrNameLst>
                                      </p:cBhvr>
                                      <p:to>
                                        <p:strVal val="visible"/>
                                      </p:to>
                                    </p:set>
                                    <p:animEffect transition="in" filter="wipe(up)">
                                      <p:cBhvr>
                                        <p:cTn id="16" dur="500"/>
                                        <p:tgtEl>
                                          <p:spTgt spid="1027">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027">
                                            <p:txEl>
                                              <p:pRg st="4" end="4"/>
                                            </p:txEl>
                                          </p:spTgt>
                                        </p:tgtEl>
                                        <p:attrNameLst>
                                          <p:attrName>style.visibility</p:attrName>
                                        </p:attrNameLst>
                                      </p:cBhvr>
                                      <p:to>
                                        <p:strVal val="visible"/>
                                      </p:to>
                                    </p:set>
                                    <p:animEffect transition="in" filter="wipe(up)">
                                      <p:cBhvr>
                                        <p:cTn id="19"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22" presetClass="entr" presetSubtype="1"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up)">
                      <p:cBhvr>
                        <p:cTn dur="500"/>
                        <p:tgtEl>
                          <p:spTgt spid="1027"/>
                        </p:tgtEl>
                      </p:cBhvr>
                    </p:animEffect>
                  </p:childTnLst>
                </p:cTn>
              </p:par>
            </p:tnLst>
          </p:tmpl>
          <p:tmpl lvl="2">
            <p:tnLst>
              <p:par>
                <p:cTn presetID="22" presetClass="entr" presetSubtype="1"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up)">
                      <p:cBhvr>
                        <p:cTn dur="500"/>
                        <p:tgtEl>
                          <p:spTgt spid="1027"/>
                        </p:tgtEl>
                      </p:cBhvr>
                    </p:animEffect>
                  </p:childTnLst>
                </p:cTn>
              </p:par>
            </p:tnLst>
          </p:tmpl>
          <p:tmpl lvl="3">
            <p:tnLst>
              <p:par>
                <p:cTn presetID="22" presetClass="entr" presetSubtype="1"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up)">
                      <p:cBhvr>
                        <p:cTn dur="500"/>
                        <p:tgtEl>
                          <p:spTgt spid="1027"/>
                        </p:tgtEl>
                      </p:cBhvr>
                    </p:animEffect>
                  </p:childTnLst>
                </p:cTn>
              </p:par>
            </p:tnLst>
          </p:tmpl>
          <p:tmpl lvl="4">
            <p:tnLst>
              <p:par>
                <p:cTn presetID="22" presetClass="entr" presetSubtype="1"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up)">
                      <p:cBhvr>
                        <p:cTn dur="500"/>
                        <p:tgtEl>
                          <p:spTgt spid="1027"/>
                        </p:tgtEl>
                      </p:cBhvr>
                    </p:animEffect>
                  </p:childTnLst>
                </p:cTn>
              </p:par>
            </p:tnLst>
          </p:tmpl>
          <p:tmpl lvl="5">
            <p:tnLst>
              <p:par>
                <p:cTn presetID="22" presetClass="entr" presetSubtype="1"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up)">
                      <p:cBhvr>
                        <p:cTn dur="500"/>
                        <p:tgtEl>
                          <p:spTgt spid="1027"/>
                        </p:tgtEl>
                      </p:cBhvr>
                    </p:animEffect>
                  </p:childTnLst>
                </p:cTn>
              </p:par>
            </p:tnLst>
          </p:tmpl>
        </p:tmplLst>
      </p:bldP>
    </p:bldLst>
  </p:timing>
  <p:txStyles>
    <p:titleStyle>
      <a:lvl1pPr algn="ctr" defTabSz="457200" rtl="0" eaLnBrk="0" fontAlgn="base" hangingPunct="0">
        <a:spcBef>
          <a:spcPct val="0"/>
        </a:spcBef>
        <a:spcAft>
          <a:spcPct val="0"/>
        </a:spcAft>
        <a:defRPr sz="4400" kern="1200">
          <a:solidFill>
            <a:schemeClr val="bg1"/>
          </a:solidFill>
          <a:latin typeface="Tahoma"/>
          <a:ea typeface="ＭＳ Ｐゴシック" charset="-128"/>
          <a:cs typeface="Tahoma"/>
        </a:defRPr>
      </a:lvl1pPr>
      <a:lvl2pPr algn="ctr" defTabSz="457200" rtl="0" eaLnBrk="0" fontAlgn="base" hangingPunct="0">
        <a:spcBef>
          <a:spcPct val="0"/>
        </a:spcBef>
        <a:spcAft>
          <a:spcPct val="0"/>
        </a:spcAft>
        <a:defRPr sz="4400">
          <a:solidFill>
            <a:schemeClr val="bg1"/>
          </a:solidFill>
          <a:latin typeface="Tahoma" charset="0"/>
          <a:ea typeface="ＭＳ Ｐゴシック" charset="-128"/>
        </a:defRPr>
      </a:lvl2pPr>
      <a:lvl3pPr algn="ctr" defTabSz="457200" rtl="0" eaLnBrk="0" fontAlgn="base" hangingPunct="0">
        <a:spcBef>
          <a:spcPct val="0"/>
        </a:spcBef>
        <a:spcAft>
          <a:spcPct val="0"/>
        </a:spcAft>
        <a:defRPr sz="4400">
          <a:solidFill>
            <a:schemeClr val="bg1"/>
          </a:solidFill>
          <a:latin typeface="Tahoma" charset="0"/>
          <a:ea typeface="ＭＳ Ｐゴシック" charset="-128"/>
        </a:defRPr>
      </a:lvl3pPr>
      <a:lvl4pPr algn="ctr" defTabSz="457200" rtl="0" eaLnBrk="0" fontAlgn="base" hangingPunct="0">
        <a:spcBef>
          <a:spcPct val="0"/>
        </a:spcBef>
        <a:spcAft>
          <a:spcPct val="0"/>
        </a:spcAft>
        <a:defRPr sz="4400">
          <a:solidFill>
            <a:schemeClr val="bg1"/>
          </a:solidFill>
          <a:latin typeface="Tahoma" charset="0"/>
          <a:ea typeface="ＭＳ Ｐゴシック" charset="-128"/>
        </a:defRPr>
      </a:lvl4pPr>
      <a:lvl5pPr algn="ctr" defTabSz="457200" rtl="0" eaLnBrk="0" fontAlgn="base" hangingPunct="0">
        <a:spcBef>
          <a:spcPct val="0"/>
        </a:spcBef>
        <a:spcAft>
          <a:spcPct val="0"/>
        </a:spcAft>
        <a:defRPr sz="4400">
          <a:solidFill>
            <a:schemeClr val="bg1"/>
          </a:solidFill>
          <a:latin typeface="Tahoma" charset="0"/>
          <a:ea typeface="ＭＳ Ｐゴシック" charset="-128"/>
        </a:defRPr>
      </a:lvl5pPr>
      <a:lvl6pPr marL="457200" algn="ctr" defTabSz="457200" rtl="0" fontAlgn="base">
        <a:spcBef>
          <a:spcPct val="0"/>
        </a:spcBef>
        <a:spcAft>
          <a:spcPct val="0"/>
        </a:spcAft>
        <a:defRPr sz="4400">
          <a:solidFill>
            <a:schemeClr val="bg1"/>
          </a:solidFill>
          <a:latin typeface="Tahoma" charset="0"/>
          <a:ea typeface="ＭＳ Ｐゴシック" charset="-128"/>
        </a:defRPr>
      </a:lvl6pPr>
      <a:lvl7pPr marL="914400" algn="ctr" defTabSz="457200" rtl="0" fontAlgn="base">
        <a:spcBef>
          <a:spcPct val="0"/>
        </a:spcBef>
        <a:spcAft>
          <a:spcPct val="0"/>
        </a:spcAft>
        <a:defRPr sz="4400">
          <a:solidFill>
            <a:schemeClr val="bg1"/>
          </a:solidFill>
          <a:latin typeface="Tahoma" charset="0"/>
          <a:ea typeface="ＭＳ Ｐゴシック" charset="-128"/>
        </a:defRPr>
      </a:lvl7pPr>
      <a:lvl8pPr marL="1371600" algn="ctr" defTabSz="457200" rtl="0" fontAlgn="base">
        <a:spcBef>
          <a:spcPct val="0"/>
        </a:spcBef>
        <a:spcAft>
          <a:spcPct val="0"/>
        </a:spcAft>
        <a:defRPr sz="4400">
          <a:solidFill>
            <a:schemeClr val="bg1"/>
          </a:solidFill>
          <a:latin typeface="Tahoma" charset="0"/>
          <a:ea typeface="ＭＳ Ｐゴシック" charset="-128"/>
        </a:defRPr>
      </a:lvl8pPr>
      <a:lvl9pPr marL="1828800" algn="ctr" defTabSz="457200" rtl="0" fontAlgn="base">
        <a:spcBef>
          <a:spcPct val="0"/>
        </a:spcBef>
        <a:spcAft>
          <a:spcPct val="0"/>
        </a:spcAft>
        <a:defRPr sz="4400">
          <a:solidFill>
            <a:schemeClr val="bg1"/>
          </a:solidFill>
          <a:latin typeface="Tahoma"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rgbClr val="FFFFFF"/>
          </a:solidFill>
          <a:latin typeface="Tahoma"/>
          <a:ea typeface="ＭＳ Ｐゴシック" charset="-128"/>
          <a:cs typeface="Tahoma"/>
        </a:defRPr>
      </a:lvl1pPr>
      <a:lvl2pPr marL="742950" indent="-285750" algn="l" defTabSz="457200" rtl="0" eaLnBrk="0" fontAlgn="base" hangingPunct="0">
        <a:spcBef>
          <a:spcPct val="20000"/>
        </a:spcBef>
        <a:spcAft>
          <a:spcPct val="0"/>
        </a:spcAft>
        <a:buFont typeface="Arial" charset="0"/>
        <a:buChar char="–"/>
        <a:defRPr sz="2800" kern="1200">
          <a:solidFill>
            <a:srgbClr val="FFFFFF"/>
          </a:solidFill>
          <a:latin typeface="Tahoma"/>
          <a:ea typeface="ＭＳ Ｐゴシック" charset="-128"/>
          <a:cs typeface="Tahoma"/>
        </a:defRPr>
      </a:lvl2pPr>
      <a:lvl3pPr marL="1143000" indent="-228600" algn="l" defTabSz="457200" rtl="0" eaLnBrk="0" fontAlgn="base" hangingPunct="0">
        <a:spcBef>
          <a:spcPct val="20000"/>
        </a:spcBef>
        <a:spcAft>
          <a:spcPct val="0"/>
        </a:spcAft>
        <a:buFont typeface="Arial" charset="0"/>
        <a:buChar char="•"/>
        <a:defRPr sz="2400" kern="1200">
          <a:solidFill>
            <a:srgbClr val="FFFFFF"/>
          </a:solidFill>
          <a:latin typeface="Tahoma"/>
          <a:ea typeface="ＭＳ Ｐゴシック" charset="-128"/>
          <a:cs typeface="Tahoma"/>
        </a:defRPr>
      </a:lvl3pPr>
      <a:lvl4pPr marL="1600200" indent="-228600" algn="l" defTabSz="457200" rtl="0" eaLnBrk="0" fontAlgn="base" hangingPunct="0">
        <a:spcBef>
          <a:spcPct val="20000"/>
        </a:spcBef>
        <a:spcAft>
          <a:spcPct val="0"/>
        </a:spcAft>
        <a:buFont typeface="Arial" charset="0"/>
        <a:buChar char="–"/>
        <a:defRPr sz="2000" kern="1200">
          <a:solidFill>
            <a:srgbClr val="FFFFFF"/>
          </a:solidFill>
          <a:latin typeface="Tahoma"/>
          <a:ea typeface="ＭＳ Ｐゴシック" charset="-128"/>
          <a:cs typeface="Tahoma"/>
        </a:defRPr>
      </a:lvl4pPr>
      <a:lvl5pPr marL="2057400" indent="-228600" algn="l" defTabSz="457200" rtl="0" eaLnBrk="0" fontAlgn="base" hangingPunct="0">
        <a:spcBef>
          <a:spcPct val="20000"/>
        </a:spcBef>
        <a:spcAft>
          <a:spcPct val="0"/>
        </a:spcAft>
        <a:buFont typeface="Arial" charset="0"/>
        <a:buChar char="»"/>
        <a:defRPr sz="2000" kern="1200">
          <a:solidFill>
            <a:srgbClr val="FFFFFF"/>
          </a:solidFill>
          <a:latin typeface="Tahoma"/>
          <a:ea typeface="ＭＳ Ｐゴシック" charset="-128"/>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pPr eaLnBrk="1" hangingPunct="1"/>
            <a:r>
              <a:rPr lang="en-US" smtClean="0">
                <a:latin typeface="Tahoma" charset="0"/>
              </a:rPr>
              <a:t>Big Questions. Real Answers.</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endParaRPr lang="en-US" smtClean="0">
              <a:ea typeface="+mn-ea"/>
            </a:endParaRPr>
          </a:p>
        </p:txBody>
      </p:sp>
      <p:pic>
        <p:nvPicPr>
          <p:cNvPr id="14340" name="Picture 3" descr="big-questions-title.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The Church Jesus Built Carries Out Its Authorized Works</a:t>
            </a:r>
            <a:endParaRPr lang="en-US" dirty="0"/>
          </a:p>
        </p:txBody>
      </p:sp>
      <p:sp>
        <p:nvSpPr>
          <p:cNvPr id="3" name="Content Placeholder 2"/>
          <p:cNvSpPr>
            <a:spLocks noGrp="1"/>
          </p:cNvSpPr>
          <p:nvPr>
            <p:ph idx="1"/>
          </p:nvPr>
        </p:nvSpPr>
        <p:spPr>
          <a:xfrm>
            <a:off x="457200" y="1621021"/>
            <a:ext cx="8229600" cy="4525963"/>
          </a:xfrm>
        </p:spPr>
        <p:txBody>
          <a:bodyPr/>
          <a:lstStyle/>
          <a:p>
            <a:r>
              <a:rPr lang="en-US" dirty="0" smtClean="0"/>
              <a:t>Biblical Works of Evangelism &amp; Edification</a:t>
            </a:r>
          </a:p>
          <a:p>
            <a:pPr lvl="1"/>
            <a:r>
              <a:rPr lang="en-US" dirty="0" smtClean="0"/>
              <a:t> Romans 10:14-15</a:t>
            </a:r>
          </a:p>
          <a:p>
            <a:r>
              <a:rPr lang="en-US" dirty="0" smtClean="0"/>
              <a:t>Biblical </a:t>
            </a:r>
            <a:r>
              <a:rPr lang="en-US" dirty="0" smtClean="0"/>
              <a:t>Church </a:t>
            </a:r>
            <a:r>
              <a:rPr lang="en-US" dirty="0" smtClean="0"/>
              <a:t>Discipline</a:t>
            </a:r>
          </a:p>
          <a:p>
            <a:pPr lvl="1"/>
            <a:r>
              <a:rPr lang="en-US" dirty="0" smtClean="0"/>
              <a:t>1 Corinthians 5:11</a:t>
            </a:r>
          </a:p>
          <a:p>
            <a:r>
              <a:rPr lang="en-US" dirty="0" smtClean="0">
                <a:latin typeface="Tahoma" charset="0"/>
              </a:rPr>
              <a:t>Biblical Forms of Cooperation</a:t>
            </a:r>
          </a:p>
          <a:p>
            <a:pPr lvl="1"/>
            <a:r>
              <a:rPr lang="en-US" dirty="0" smtClean="0">
                <a:latin typeface="Tahoma" charset="0"/>
              </a:rPr>
              <a:t>2 Corinthians 8:4</a:t>
            </a:r>
          </a:p>
          <a:p>
            <a:r>
              <a:rPr lang="en-US" dirty="0" smtClean="0">
                <a:latin typeface="Tahoma" charset="0"/>
              </a:rPr>
              <a:t>Biblical</a:t>
            </a:r>
            <a:r>
              <a:rPr lang="en-US" dirty="0" smtClean="0">
                <a:latin typeface="Tahoma" charset="0"/>
              </a:rPr>
              <a:t> Forms of Charity</a:t>
            </a:r>
          </a:p>
          <a:p>
            <a:pPr lvl="1"/>
            <a:r>
              <a:rPr lang="en-US" dirty="0" smtClean="0">
                <a:latin typeface="Tahoma" charset="0"/>
              </a:rPr>
              <a:t>2 Thessalonians 3:10</a:t>
            </a:r>
          </a:p>
          <a:p>
            <a:endParaRPr lang="en-US" dirty="0" smtClean="0"/>
          </a:p>
          <a:p>
            <a:endParaRPr lang="en-US" dirty="0"/>
          </a:p>
        </p:txBody>
      </p:sp>
    </p:spTree>
  </p:cSld>
  <p:clrMapOvr>
    <a:masterClrMapping/>
  </p:clrMapOvr>
  <p:transition>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ctrTitle"/>
          </p:nvPr>
        </p:nvSpPr>
        <p:spPr/>
        <p:txBody>
          <a:bodyPr/>
          <a:lstStyle/>
          <a:p>
            <a:pPr eaLnBrk="1" hangingPunct="1"/>
            <a:r>
              <a:rPr lang="en-US" smtClean="0">
                <a:latin typeface="Tahoma" charset="0"/>
              </a:rPr>
              <a:t>Big Questions. Real Answers.</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endParaRPr lang="en-US" smtClean="0">
              <a:ea typeface="+mn-ea"/>
            </a:endParaRPr>
          </a:p>
        </p:txBody>
      </p:sp>
      <p:pic>
        <p:nvPicPr>
          <p:cNvPr id="20484" name="Picture 3" descr="big-questions-title.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p:txBody>
      </p:sp>
    </p:spTree>
  </p:cSld>
  <p:clrMapOvr>
    <a:masterClrMapping/>
  </p:clrMapOvr>
  <p:transition>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2" name="Picture 4" descr="big-q-bg2.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5363" name="Title 1"/>
          <p:cNvSpPr>
            <a:spLocks noGrp="1"/>
          </p:cNvSpPr>
          <p:nvPr>
            <p:ph type="title"/>
          </p:nvPr>
        </p:nvSpPr>
        <p:spPr>
          <a:xfrm>
            <a:off x="2419350" y="274638"/>
            <a:ext cx="6477000" cy="3362325"/>
          </a:xfrm>
        </p:spPr>
        <p:txBody>
          <a:bodyPr/>
          <a:lstStyle/>
          <a:p>
            <a:pPr eaLnBrk="1" hangingPunct="1"/>
            <a:r>
              <a:rPr lang="en-US" sz="5400" smtClean="0">
                <a:latin typeface="Tahoma" charset="0"/>
              </a:rPr>
              <a:t>How Can I Find </a:t>
            </a:r>
            <a:br>
              <a:rPr lang="en-US" sz="5400" smtClean="0">
                <a:latin typeface="Tahoma" charset="0"/>
              </a:rPr>
            </a:br>
            <a:r>
              <a:rPr lang="en-US" sz="5400" smtClean="0">
                <a:latin typeface="Tahoma" charset="0"/>
              </a:rPr>
              <a:t>The Church </a:t>
            </a:r>
            <a:br>
              <a:rPr lang="en-US" sz="5400" smtClean="0">
                <a:latin typeface="Tahoma" charset="0"/>
              </a:rPr>
            </a:br>
            <a:r>
              <a:rPr lang="en-US" sz="5400" smtClean="0">
                <a:latin typeface="Tahoma" charset="0"/>
              </a:rPr>
              <a:t>Jesus Built?</a:t>
            </a:r>
          </a:p>
        </p:txBody>
      </p:sp>
    </p:spTree>
  </p:cSld>
  <p:clrMapOvr>
    <a:masterClrMapping/>
  </p:clrMapOvr>
  <p:transition>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086"/>
            <a:ext cx="8229600" cy="1143000"/>
          </a:xfrm>
        </p:spPr>
        <p:txBody>
          <a:bodyPr/>
          <a:lstStyle/>
          <a:p>
            <a:r>
              <a:rPr lang="en-US" dirty="0" smtClean="0"/>
              <a:t>Typical Advice</a:t>
            </a:r>
            <a:endParaRPr lang="en-US" dirty="0"/>
          </a:p>
        </p:txBody>
      </p:sp>
      <p:sp>
        <p:nvSpPr>
          <p:cNvPr id="3" name="Content Placeholder 2"/>
          <p:cNvSpPr>
            <a:spLocks noGrp="1"/>
          </p:cNvSpPr>
          <p:nvPr>
            <p:ph idx="1"/>
          </p:nvPr>
        </p:nvSpPr>
        <p:spPr>
          <a:xfrm>
            <a:off x="457200" y="1346087"/>
            <a:ext cx="8229600" cy="4342454"/>
          </a:xfrm>
        </p:spPr>
        <p:txBody>
          <a:bodyPr>
            <a:normAutofit fontScale="92500" lnSpcReduction="10000"/>
          </a:bodyPr>
          <a:lstStyle/>
          <a:p>
            <a:r>
              <a:rPr lang="en-US" dirty="0" smtClean="0"/>
              <a:t>From The Orthodox Presbyterian Church</a:t>
            </a:r>
          </a:p>
          <a:p>
            <a:pPr lvl="1"/>
            <a:r>
              <a:rPr lang="en-US" dirty="0" smtClean="0"/>
              <a:t>“We believe that the biblical system of truth was very clearly and helpfully summarized over 300 years ago in those creeds called the Westminster Confession of Faith and the Westminster Larger and Shorter Catechisms, to which we still subscribe today.</a:t>
            </a:r>
            <a:r>
              <a:rPr lang="en-US" dirty="0" smtClean="0"/>
              <a:t> </a:t>
            </a:r>
            <a:endParaRPr lang="en-US" dirty="0" smtClean="0"/>
          </a:p>
          <a:p>
            <a:pPr lvl="1"/>
            <a:r>
              <a:rPr lang="en-US" dirty="0" smtClean="0"/>
              <a:t>If </a:t>
            </a:r>
            <a:r>
              <a:rPr lang="en-US" dirty="0" smtClean="0"/>
              <a:t>you want a concise account of the proper interpretation of what the whole Bible teaches, you won’t find a better summary than the Westminster Standards</a:t>
            </a:r>
            <a:r>
              <a:rPr lang="en-US" dirty="0" smtClean="0"/>
              <a:t>.”</a:t>
            </a:r>
            <a:endParaRPr lang="en-US" dirty="0"/>
          </a:p>
        </p:txBody>
      </p:sp>
    </p:spTree>
  </p:cSld>
  <p:clrMapOvr>
    <a:masterClrMapping/>
  </p:clrMapOvr>
  <p:transition>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086"/>
            <a:ext cx="8229600" cy="1143000"/>
          </a:xfrm>
        </p:spPr>
        <p:txBody>
          <a:bodyPr/>
          <a:lstStyle/>
          <a:p>
            <a:r>
              <a:rPr lang="en-US" dirty="0" smtClean="0"/>
              <a:t>Typical Advice</a:t>
            </a:r>
            <a:endParaRPr lang="en-US" dirty="0"/>
          </a:p>
        </p:txBody>
      </p:sp>
      <p:sp>
        <p:nvSpPr>
          <p:cNvPr id="3" name="Content Placeholder 2"/>
          <p:cNvSpPr>
            <a:spLocks noGrp="1"/>
          </p:cNvSpPr>
          <p:nvPr>
            <p:ph idx="1"/>
          </p:nvPr>
        </p:nvSpPr>
        <p:spPr>
          <a:xfrm>
            <a:off x="457200" y="1346087"/>
            <a:ext cx="8229600" cy="4342454"/>
          </a:xfrm>
        </p:spPr>
        <p:txBody>
          <a:bodyPr>
            <a:normAutofit/>
          </a:bodyPr>
          <a:lstStyle/>
          <a:p>
            <a:r>
              <a:rPr lang="en-US" dirty="0" smtClean="0"/>
              <a:t>From ‘Focus on the Family’</a:t>
            </a:r>
          </a:p>
          <a:p>
            <a:pPr lvl="1"/>
            <a:r>
              <a:rPr lang="en-US" sz="3200" dirty="0" smtClean="0"/>
              <a:t>“1</a:t>
            </a:r>
            <a:r>
              <a:rPr lang="en-US" sz="3200" dirty="0" smtClean="0"/>
              <a:t>. </a:t>
            </a:r>
            <a:r>
              <a:rPr lang="en-US" sz="3200" i="1" dirty="0" smtClean="0"/>
              <a:t>Have a clear idea of what kind of teaching you want</a:t>
            </a:r>
            <a:r>
              <a:rPr lang="en-US" sz="3200" dirty="0" smtClean="0"/>
              <a:t>. Christianity consists of numerous denominations and some primary traditions. Knowing what you are looking for is important</a:t>
            </a:r>
            <a:r>
              <a:rPr lang="en-US" sz="3200" dirty="0" smtClean="0"/>
              <a:t>.” </a:t>
            </a:r>
          </a:p>
        </p:txBody>
      </p:sp>
    </p:spTree>
  </p:cSld>
  <p:clrMapOvr>
    <a:masterClrMapping/>
  </p:clrMapOvr>
  <p:transition>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Bold Teaching of Jesus</a:t>
            </a:r>
            <a:endParaRPr lang="en-US" dirty="0"/>
          </a:p>
        </p:txBody>
      </p:sp>
      <p:sp>
        <p:nvSpPr>
          <p:cNvPr id="3" name="Content Placeholder 2"/>
          <p:cNvSpPr>
            <a:spLocks noGrp="1"/>
          </p:cNvSpPr>
          <p:nvPr>
            <p:ph idx="1"/>
          </p:nvPr>
        </p:nvSpPr>
        <p:spPr/>
        <p:txBody>
          <a:bodyPr/>
          <a:lstStyle/>
          <a:p>
            <a:r>
              <a:rPr lang="en-US" dirty="0" smtClean="0"/>
              <a:t>“Not everyone who says to Me, ‘Lord, Lord</a:t>
            </a:r>
            <a:r>
              <a:rPr lang="en-US" dirty="0" smtClean="0"/>
              <a:t>,’ will </a:t>
            </a:r>
            <a:r>
              <a:rPr lang="en-US" dirty="0" smtClean="0"/>
              <a:t>enter the kingdom of heaven, but </a:t>
            </a:r>
            <a:r>
              <a:rPr lang="en-US" b="1" u="sng" dirty="0" smtClean="0"/>
              <a:t>he who does the will of My Father who is in heaven will enter</a:t>
            </a:r>
            <a:r>
              <a:rPr lang="en-US" b="1" u="sng" dirty="0" smtClean="0"/>
              <a:t>.</a:t>
            </a:r>
            <a:r>
              <a:rPr lang="en-US" dirty="0" smtClean="0"/>
              <a:t>”</a:t>
            </a:r>
          </a:p>
          <a:p>
            <a:pPr lvl="1"/>
            <a:r>
              <a:rPr lang="en-US" dirty="0" smtClean="0"/>
              <a:t>Matthew 7:21</a:t>
            </a:r>
            <a:endParaRPr lang="en-US" dirty="0"/>
          </a:p>
        </p:txBody>
      </p:sp>
    </p:spTree>
  </p:cSld>
  <p:clrMapOvr>
    <a:masterClrMapping/>
  </p:clrMapOvr>
  <p:transition>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Just Visit, Investigate</a:t>
            </a:r>
            <a:endParaRPr lang="en-US" dirty="0"/>
          </a:p>
        </p:txBody>
      </p:sp>
      <p:sp>
        <p:nvSpPr>
          <p:cNvPr id="3" name="Content Placeholder 2"/>
          <p:cNvSpPr>
            <a:spLocks noGrp="1"/>
          </p:cNvSpPr>
          <p:nvPr>
            <p:ph idx="1"/>
          </p:nvPr>
        </p:nvSpPr>
        <p:spPr>
          <a:xfrm>
            <a:off x="457200" y="1457096"/>
            <a:ext cx="8229600" cy="4525963"/>
          </a:xfrm>
        </p:spPr>
        <p:txBody>
          <a:bodyPr/>
          <a:lstStyle/>
          <a:p>
            <a:r>
              <a:rPr lang="en-US" dirty="0" smtClean="0"/>
              <a:t>Understand There Are </a:t>
            </a:r>
            <a:r>
              <a:rPr lang="en-US" u="sng" dirty="0" smtClean="0">
                <a:solidFill>
                  <a:schemeClr val="bg1"/>
                </a:solidFill>
              </a:rPr>
              <a:t>Many Attributes </a:t>
            </a:r>
            <a:r>
              <a:rPr lang="en-US" dirty="0" smtClean="0"/>
              <a:t>That Need To Be Considered.</a:t>
            </a:r>
            <a:r>
              <a:rPr lang="en-US" dirty="0" smtClean="0"/>
              <a:t> </a:t>
            </a:r>
          </a:p>
          <a:p>
            <a:pPr lvl="1"/>
            <a:r>
              <a:rPr lang="en-US" dirty="0" smtClean="0"/>
              <a:t>Matthew 7:7</a:t>
            </a:r>
            <a:endParaRPr lang="en-US" dirty="0" smtClean="0"/>
          </a:p>
          <a:p>
            <a:r>
              <a:rPr lang="en-US" dirty="0" smtClean="0"/>
              <a:t>Many Important Elements Aren’t Visible In Every Given Service.</a:t>
            </a:r>
          </a:p>
          <a:p>
            <a:pPr lvl="1"/>
            <a:r>
              <a:rPr lang="en-US" dirty="0" smtClean="0"/>
              <a:t>Doctrines, Church Discipline, </a:t>
            </a:r>
            <a:r>
              <a:rPr lang="en-US" dirty="0" smtClean="0"/>
              <a:t>Fellowship</a:t>
            </a:r>
          </a:p>
          <a:p>
            <a:r>
              <a:rPr lang="en-US" dirty="0" smtClean="0"/>
              <a:t>Family &amp; Friends Can Be Helpful, But They Can’t Be Followed Blindly.</a:t>
            </a:r>
          </a:p>
          <a:p>
            <a:pPr lvl="1"/>
            <a:r>
              <a:rPr lang="en-US" dirty="0" smtClean="0"/>
              <a:t>Matthew </a:t>
            </a:r>
            <a:r>
              <a:rPr lang="en-US" dirty="0" smtClean="0"/>
              <a:t>10:32-39</a:t>
            </a:r>
            <a:endParaRPr lang="en-US" dirty="0" smtClean="0"/>
          </a:p>
        </p:txBody>
      </p:sp>
    </p:spTree>
  </p:cSld>
  <p:clrMapOvr>
    <a:masterClrMapping/>
  </p:clrMapOvr>
  <p:transition>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The Church Jesus Built Is Loving</a:t>
            </a:r>
            <a:endParaRPr lang="en-US" dirty="0"/>
          </a:p>
        </p:txBody>
      </p:sp>
      <p:sp>
        <p:nvSpPr>
          <p:cNvPr id="3" name="Content Placeholder 2"/>
          <p:cNvSpPr>
            <a:spLocks noGrp="1"/>
          </p:cNvSpPr>
          <p:nvPr>
            <p:ph idx="1"/>
          </p:nvPr>
        </p:nvSpPr>
        <p:spPr/>
        <p:txBody>
          <a:bodyPr/>
          <a:lstStyle/>
          <a:p>
            <a:r>
              <a:rPr lang="en-US" baseline="30000" dirty="0" smtClean="0"/>
              <a:t>34</a:t>
            </a:r>
            <a:r>
              <a:rPr lang="en-US" baseline="30000" dirty="0" smtClean="0"/>
              <a:t> </a:t>
            </a:r>
            <a:r>
              <a:rPr lang="en-US" dirty="0" smtClean="0"/>
              <a:t>A new </a:t>
            </a:r>
            <a:r>
              <a:rPr lang="en-US" dirty="0" smtClean="0"/>
              <a:t>commandment I give to you,</a:t>
            </a:r>
            <a:r>
              <a:rPr lang="en-US" dirty="0" smtClean="0"/>
              <a:t> that </a:t>
            </a:r>
            <a:r>
              <a:rPr lang="en-US" dirty="0" smtClean="0"/>
              <a:t>you love one another,</a:t>
            </a:r>
            <a:r>
              <a:rPr lang="en-US" dirty="0" smtClean="0"/>
              <a:t> even </a:t>
            </a:r>
            <a:r>
              <a:rPr lang="en-US" dirty="0" smtClean="0"/>
              <a:t>as I have loved you, that you also love one another. </a:t>
            </a:r>
            <a:r>
              <a:rPr lang="en-US" baseline="30000" dirty="0" smtClean="0"/>
              <a:t>35</a:t>
            </a:r>
            <a:r>
              <a:rPr lang="en-US" baseline="30000" dirty="0" smtClean="0"/>
              <a:t> </a:t>
            </a:r>
            <a:r>
              <a:rPr lang="en-US" dirty="0" smtClean="0"/>
              <a:t>By </a:t>
            </a:r>
            <a:r>
              <a:rPr lang="en-US" dirty="0" smtClean="0"/>
              <a:t>this all men will know that you are My disciples, if you have love for one another</a:t>
            </a:r>
            <a:r>
              <a:rPr lang="en-US" dirty="0" smtClean="0"/>
              <a:t>.</a:t>
            </a:r>
          </a:p>
          <a:p>
            <a:pPr lvl="1"/>
            <a:r>
              <a:rPr lang="en-US" dirty="0" smtClean="0"/>
              <a:t>John 13:34-35</a:t>
            </a:r>
          </a:p>
          <a:p>
            <a:r>
              <a:rPr lang="en-US" dirty="0" smtClean="0"/>
              <a:t>Christ-Like Love Bears Good Fruit</a:t>
            </a:r>
          </a:p>
          <a:p>
            <a:pPr lvl="1"/>
            <a:r>
              <a:rPr lang="en-US" dirty="0" smtClean="0"/>
              <a:t>Matthew 7:15-20</a:t>
            </a:r>
          </a:p>
          <a:p>
            <a:endParaRPr lang="en-US" dirty="0"/>
          </a:p>
        </p:txBody>
      </p:sp>
    </p:spTree>
  </p:cSld>
  <p:clrMapOvr>
    <a:masterClrMapping/>
  </p:clrMapOvr>
  <p:transition>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The Church Jesus Built Preaches &amp; Practices Sound Doctrine</a:t>
            </a:r>
            <a:endParaRPr lang="en-US" dirty="0"/>
          </a:p>
        </p:txBody>
      </p:sp>
      <p:sp>
        <p:nvSpPr>
          <p:cNvPr id="3" name="Content Placeholder 2"/>
          <p:cNvSpPr>
            <a:spLocks noGrp="1"/>
          </p:cNvSpPr>
          <p:nvPr>
            <p:ph idx="1"/>
          </p:nvPr>
        </p:nvSpPr>
        <p:spPr>
          <a:xfrm>
            <a:off x="457200" y="1683484"/>
            <a:ext cx="8229600" cy="4958494"/>
          </a:xfrm>
        </p:spPr>
        <p:txBody>
          <a:bodyPr>
            <a:normAutofit fontScale="92500" lnSpcReduction="10000"/>
          </a:bodyPr>
          <a:lstStyle/>
          <a:p>
            <a:r>
              <a:rPr lang="en-US" dirty="0" smtClean="0"/>
              <a:t>Biblical </a:t>
            </a:r>
            <a:r>
              <a:rPr lang="en-US" dirty="0" smtClean="0"/>
              <a:t>Baptism &amp; </a:t>
            </a:r>
            <a:r>
              <a:rPr lang="en-US" dirty="0" smtClean="0"/>
              <a:t>Communion</a:t>
            </a:r>
          </a:p>
          <a:p>
            <a:pPr lvl="1"/>
            <a:r>
              <a:rPr lang="en-US" dirty="0" smtClean="0"/>
              <a:t>1 Peter 3:21 &amp; 1 Corinthians 11:23-26</a:t>
            </a:r>
          </a:p>
          <a:p>
            <a:r>
              <a:rPr lang="en-US" dirty="0" smtClean="0"/>
              <a:t>Biblical Teaching </a:t>
            </a:r>
            <a:r>
              <a:rPr lang="en-US" dirty="0" smtClean="0"/>
              <a:t>of </a:t>
            </a:r>
            <a:r>
              <a:rPr lang="en-US" dirty="0" smtClean="0"/>
              <a:t>Marriage &amp; Divorce</a:t>
            </a:r>
          </a:p>
          <a:p>
            <a:pPr lvl="1"/>
            <a:r>
              <a:rPr lang="en-US" dirty="0" smtClean="0"/>
              <a:t>Matthew 5:32</a:t>
            </a:r>
          </a:p>
          <a:p>
            <a:r>
              <a:rPr lang="en-US" dirty="0" smtClean="0"/>
              <a:t>Biblical Descriptions of His Church and His Disciples. </a:t>
            </a:r>
          </a:p>
          <a:p>
            <a:pPr lvl="1"/>
            <a:r>
              <a:rPr lang="en-US" dirty="0" smtClean="0"/>
              <a:t>1 Corinthians 1:12-13</a:t>
            </a:r>
          </a:p>
          <a:p>
            <a:r>
              <a:rPr lang="en-US" dirty="0" smtClean="0">
                <a:latin typeface="Tahoma" charset="0"/>
              </a:rPr>
              <a:t>Biblical </a:t>
            </a:r>
            <a:r>
              <a:rPr lang="en-US" dirty="0" smtClean="0">
                <a:latin typeface="Tahoma" charset="0"/>
              </a:rPr>
              <a:t>View of The </a:t>
            </a:r>
            <a:r>
              <a:rPr lang="en-US" dirty="0" smtClean="0">
                <a:latin typeface="Tahoma" charset="0"/>
              </a:rPr>
              <a:t>Kingdom</a:t>
            </a:r>
          </a:p>
          <a:p>
            <a:pPr lvl="1"/>
            <a:r>
              <a:rPr lang="en-US" dirty="0" smtClean="0">
                <a:latin typeface="Tahoma" charset="0"/>
              </a:rPr>
              <a:t>Matthew 16:28</a:t>
            </a:r>
            <a:endParaRPr lang="en-US" dirty="0" smtClean="0"/>
          </a:p>
          <a:p>
            <a:r>
              <a:rPr lang="en-US" dirty="0" smtClean="0"/>
              <a:t>Biblical View of God’s </a:t>
            </a:r>
            <a:r>
              <a:rPr lang="en-US" dirty="0" smtClean="0"/>
              <a:t>Covenants</a:t>
            </a:r>
          </a:p>
          <a:p>
            <a:endParaRPr lang="en-US" dirty="0" smtClean="0"/>
          </a:p>
          <a:p>
            <a:endParaRPr lang="en-US" dirty="0"/>
          </a:p>
        </p:txBody>
      </p:sp>
    </p:spTree>
  </p:cSld>
  <p:clrMapOvr>
    <a:masterClrMapping/>
  </p:clrMapOvr>
  <p:transition>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The Church Jesus Built </a:t>
            </a:r>
            <a:br>
              <a:rPr lang="en-US" dirty="0" smtClean="0"/>
            </a:br>
            <a:r>
              <a:rPr lang="en-US" dirty="0" smtClean="0"/>
              <a:t>Worships In Spirit &amp; In Truth</a:t>
            </a:r>
            <a:endParaRPr lang="en-US" dirty="0"/>
          </a:p>
        </p:txBody>
      </p:sp>
      <p:sp>
        <p:nvSpPr>
          <p:cNvPr id="3" name="Content Placeholder 2"/>
          <p:cNvSpPr>
            <a:spLocks noGrp="1"/>
          </p:cNvSpPr>
          <p:nvPr>
            <p:ph idx="1"/>
          </p:nvPr>
        </p:nvSpPr>
        <p:spPr/>
        <p:txBody>
          <a:bodyPr/>
          <a:lstStyle/>
          <a:p>
            <a:r>
              <a:rPr lang="en-US" dirty="0" smtClean="0"/>
              <a:t>Biblical View of Worship’s Nature</a:t>
            </a:r>
          </a:p>
          <a:p>
            <a:pPr lvl="1"/>
            <a:r>
              <a:rPr lang="en-US" dirty="0" smtClean="0"/>
              <a:t>John 4:24, 1 Timothy 3:14-15</a:t>
            </a:r>
          </a:p>
          <a:p>
            <a:r>
              <a:rPr lang="en-US" dirty="0" smtClean="0"/>
              <a:t>Biblical </a:t>
            </a:r>
            <a:r>
              <a:rPr lang="en-US" dirty="0" smtClean="0"/>
              <a:t>Giving (2 Corinthians 9:7)</a:t>
            </a:r>
          </a:p>
          <a:p>
            <a:r>
              <a:rPr lang="en-US" dirty="0" smtClean="0"/>
              <a:t>Biblical Singing &amp; </a:t>
            </a:r>
            <a:r>
              <a:rPr lang="en-US" dirty="0" smtClean="0"/>
              <a:t>Praying (Ephesians 5:19)</a:t>
            </a:r>
          </a:p>
          <a:p>
            <a:r>
              <a:rPr lang="en-US" dirty="0" smtClean="0"/>
              <a:t>Biblical</a:t>
            </a:r>
            <a:r>
              <a:rPr lang="en-US" dirty="0" smtClean="0"/>
              <a:t> Reading &amp; Preaching</a:t>
            </a:r>
          </a:p>
          <a:p>
            <a:pPr lvl="1"/>
            <a:r>
              <a:rPr lang="en-US" dirty="0" smtClean="0"/>
              <a:t>1 Timothy 4:6,13,16</a:t>
            </a:r>
          </a:p>
          <a:p>
            <a:r>
              <a:rPr lang="en-US" dirty="0" smtClean="0"/>
              <a:t>Biblical </a:t>
            </a:r>
            <a:r>
              <a:rPr lang="en-US" dirty="0" smtClean="0"/>
              <a:t>View of Spiritual </a:t>
            </a:r>
            <a:r>
              <a:rPr lang="en-US" dirty="0" smtClean="0"/>
              <a:t>Gifts</a:t>
            </a:r>
          </a:p>
          <a:p>
            <a:pPr lvl="1"/>
            <a:r>
              <a:rPr lang="en-US" dirty="0" smtClean="0"/>
              <a:t>1 Corinthians 13:8</a:t>
            </a:r>
          </a:p>
          <a:p>
            <a:endParaRPr lang="en-US" dirty="0"/>
          </a:p>
        </p:txBody>
      </p:sp>
    </p:spTree>
  </p:cSld>
  <p:clrMapOvr>
    <a:masterClrMapping/>
  </p:clrMapOvr>
  <p:transition>
    <p:push/>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2283</TotalTime>
  <Words>2232</Words>
  <Application>Microsoft Macintosh PowerPoint</Application>
  <PresentationFormat>On-screen Show (4:3)</PresentationFormat>
  <Paragraphs>152</Paragraphs>
  <Slides>12</Slides>
  <Notes>12</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Office Theme</vt:lpstr>
      <vt:lpstr>Big Questions. Real Answers.</vt:lpstr>
      <vt:lpstr>How Can I Find  The Church  Jesus Built?</vt:lpstr>
      <vt:lpstr>Typical Advice</vt:lpstr>
      <vt:lpstr>Typical Advice</vt:lpstr>
      <vt:lpstr>The Bold Teaching of Jesus</vt:lpstr>
      <vt:lpstr>Don’t Just Visit, Investigate</vt:lpstr>
      <vt:lpstr>1.) The Church Jesus Built Is Loving</vt:lpstr>
      <vt:lpstr>2.) The Church Jesus Built Preaches &amp; Practices Sound Doctrine</vt:lpstr>
      <vt:lpstr>3.) The Church Jesus Built  Worships In Spirit &amp; In Truth</vt:lpstr>
      <vt:lpstr>4.) The Church Jesus Built Carries Out Its Authorized Works</vt:lpstr>
      <vt:lpstr>Big Questions. Real Answers.</vt:lpstr>
      <vt:lpstr>Slide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Questions. Real Answers.</dc:title>
  <dc:creator>Phillip Shumake</dc:creator>
  <cp:lastModifiedBy>Phillip Shumake</cp:lastModifiedBy>
  <cp:revision>138</cp:revision>
  <cp:lastPrinted>2014-05-25T02:34:31Z</cp:lastPrinted>
  <dcterms:created xsi:type="dcterms:W3CDTF">2014-05-23T15:43:59Z</dcterms:created>
  <dcterms:modified xsi:type="dcterms:W3CDTF">2014-05-25T02:35:41Z</dcterms:modified>
</cp:coreProperties>
</file>