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theme/theme1.xml" ContentType="application/vnd.openxmlformats-officedocument.them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836" r:id="rId1"/>
  </p:sldMasterIdLst>
  <p:sldIdLst>
    <p:sldId id="256" r:id="rId2"/>
    <p:sldId id="257" r:id="rId3"/>
    <p:sldId id="258" r:id="rId4"/>
    <p:sldId id="259" r:id="rId5"/>
    <p:sldId id="260" r:id="rId6"/>
    <p:sldId id="261" r:id="rId7"/>
    <p:sldId id="275" r:id="rId8"/>
    <p:sldId id="276" r:id="rId9"/>
    <p:sldId id="262" r:id="rId10"/>
    <p:sldId id="263" r:id="rId11"/>
    <p:sldId id="264" r:id="rId12"/>
    <p:sldId id="265" r:id="rId13"/>
    <p:sldId id="266" r:id="rId14"/>
    <p:sldId id="267" r:id="rId15"/>
    <p:sldId id="268" r:id="rId16"/>
    <p:sldId id="269" r:id="rId17"/>
    <p:sldId id="271" r:id="rId18"/>
    <p:sldId id="272" r:id="rId19"/>
    <p:sldId id="273" r:id="rId20"/>
    <p:sldId id="274"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39" d="100"/>
          <a:sy n="139" d="100"/>
        </p:scale>
        <p:origin x="-1576"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8A6D970-C4AF-4142-B363-7632FE0D3A1A}" type="datetimeFigureOut">
              <a:rPr lang="en-US" smtClean="0"/>
              <a:pPr/>
              <a:t>9/13/15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2E57653-3E58-4892-A7ED-712530ACC680}"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A6D970-C4AF-4142-B363-7632FE0D3A1A}" type="datetimeFigureOut">
              <a:rPr lang="en-US" smtClean="0"/>
              <a:pPr/>
              <a:t>9/13/15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C6E28F-B1B5-B341-AD77-E0D0302BE6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A6D970-C4AF-4142-B363-7632FE0D3A1A}" type="datetimeFigureOut">
              <a:rPr lang="en-US" smtClean="0"/>
              <a:pPr/>
              <a:t>9/13/15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C6E28F-B1B5-B341-AD77-E0D0302BE6F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A6D970-C4AF-4142-B363-7632FE0D3A1A}" type="datetimeFigureOut">
              <a:rPr lang="en-US" smtClean="0"/>
              <a:pPr/>
              <a:t>9/13/15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C6E28F-B1B5-B341-AD77-E0D0302BE6F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8A6D970-C4AF-4142-B363-7632FE0D3A1A}" type="datetimeFigureOut">
              <a:rPr lang="en-US" smtClean="0"/>
              <a:pPr/>
              <a:t>9/13/15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C6E28F-B1B5-B341-AD77-E0D0302BE6F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8A6D970-C4AF-4142-B363-7632FE0D3A1A}" type="datetimeFigureOut">
              <a:rPr lang="en-US" smtClean="0"/>
              <a:pPr/>
              <a:t>9/13/15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C6E28F-B1B5-B341-AD77-E0D0302BE6F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8A6D970-C4AF-4142-B363-7632FE0D3A1A}" type="datetimeFigureOut">
              <a:rPr lang="en-US" smtClean="0"/>
              <a:pPr/>
              <a:t>9/13/15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C6E28F-B1B5-B341-AD77-E0D0302BE6F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8A6D970-C4AF-4142-B363-7632FE0D3A1A}" type="datetimeFigureOut">
              <a:rPr lang="en-US" smtClean="0"/>
              <a:pPr/>
              <a:t>9/13/15</a:t>
            </a:fld>
            <a:endParaRPr lang="en-US"/>
          </a:p>
        </p:txBody>
      </p:sp>
      <p:sp>
        <p:nvSpPr>
          <p:cNvPr id="8" name="Slide Number Placeholder 7"/>
          <p:cNvSpPr>
            <a:spLocks noGrp="1"/>
          </p:cNvSpPr>
          <p:nvPr>
            <p:ph type="sldNum" sz="quarter" idx="11"/>
          </p:nvPr>
        </p:nvSpPr>
        <p:spPr/>
        <p:txBody>
          <a:bodyPr/>
          <a:lstStyle/>
          <a:p>
            <a:fld id="{3FC6E28F-B1B5-B341-AD77-E0D0302BE6F3}"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A6D970-C4AF-4142-B363-7632FE0D3A1A}" type="datetimeFigureOut">
              <a:rPr lang="en-US" smtClean="0"/>
              <a:pPr/>
              <a:t>9/13/15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C6E28F-B1B5-B341-AD77-E0D0302BE6F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8A6D970-C4AF-4142-B363-7632FE0D3A1A}" type="datetimeFigureOut">
              <a:rPr lang="en-US" smtClean="0"/>
              <a:pPr/>
              <a:t>9/13/15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3FC6E28F-B1B5-B341-AD77-E0D0302BE6F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58A6D970-C4AF-4142-B363-7632FE0D3A1A}" type="datetimeFigureOut">
              <a:rPr lang="en-US" smtClean="0"/>
              <a:pPr/>
              <a:t>9/13/15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C6E28F-B1B5-B341-AD77-E0D0302BE6F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8A6D970-C4AF-4142-B363-7632FE0D3A1A}" type="datetimeFigureOut">
              <a:rPr lang="en-US" smtClean="0"/>
              <a:pPr/>
              <a:t>9/13/15</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FC6E28F-B1B5-B341-AD77-E0D0302BE6F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9600" dirty="0" smtClean="0"/>
              <a:t>APATHY</a:t>
            </a:r>
            <a:endParaRPr lang="en-US" sz="9600" dirty="0"/>
          </a:p>
        </p:txBody>
      </p:sp>
      <p:sp>
        <p:nvSpPr>
          <p:cNvPr id="3" name="Subtitle 2"/>
          <p:cNvSpPr>
            <a:spLocks noGrp="1"/>
          </p:cNvSpPr>
          <p:nvPr>
            <p:ph type="subTitle" idx="1"/>
          </p:nvPr>
        </p:nvSpPr>
        <p:spPr>
          <a:xfrm>
            <a:off x="-1461594" y="1974404"/>
            <a:ext cx="6480048" cy="1752600"/>
          </a:xfrm>
        </p:spPr>
        <p:txBody>
          <a:bodyPr>
            <a:normAutofit/>
          </a:bodyPr>
          <a:lstStyle/>
          <a:p>
            <a:r>
              <a:rPr lang="en-US" sz="2800" dirty="0" smtClean="0"/>
              <a:t>The Attitude of</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childTnLst>
                                </p:cTn>
                              </p:par>
                              <p:par>
                                <p:cTn id="11" presetID="10" presetClass="entr" presetSubtype="0" fill="hold" grpId="1"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Evangelism</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1 Corinthians 5:15, 20</a:t>
            </a:r>
          </a:p>
          <a:p>
            <a:pPr>
              <a:buNone/>
            </a:pPr>
            <a:r>
              <a:rPr lang="en-US" b="1" i="1" baseline="30000" dirty="0" smtClean="0"/>
              <a:t>15 </a:t>
            </a:r>
            <a:r>
              <a:rPr lang="en-US" i="1" dirty="0" smtClean="0"/>
              <a:t>and he died for all, that those who live might no longer live for themselves </a:t>
            </a:r>
            <a:r>
              <a:rPr lang="en-US" b="1" i="1" dirty="0" smtClean="0"/>
              <a:t>but for him</a:t>
            </a:r>
            <a:r>
              <a:rPr lang="en-US" i="1" dirty="0" smtClean="0"/>
              <a:t> who for their sake died and was raised.</a:t>
            </a:r>
            <a:endParaRPr lang="en-US" dirty="0" smtClean="0"/>
          </a:p>
          <a:p>
            <a:pPr>
              <a:buNone/>
            </a:pPr>
            <a:endParaRPr lang="en-US" dirty="0" smtClean="0"/>
          </a:p>
          <a:p>
            <a:pPr>
              <a:buNone/>
            </a:pPr>
            <a:r>
              <a:rPr lang="en-US" b="1" i="1" baseline="30000" dirty="0" smtClean="0"/>
              <a:t>20 </a:t>
            </a:r>
            <a:r>
              <a:rPr lang="en-US" i="1" dirty="0" smtClean="0"/>
              <a:t>Therefore, </a:t>
            </a:r>
            <a:r>
              <a:rPr lang="en-US" b="1" i="1" dirty="0" smtClean="0"/>
              <a:t>we are ambassadors</a:t>
            </a:r>
            <a:r>
              <a:rPr lang="en-US" i="1" dirty="0" smtClean="0"/>
              <a:t> for Christ, God making </a:t>
            </a:r>
            <a:r>
              <a:rPr lang="en-US" b="1" i="1" dirty="0" smtClean="0"/>
              <a:t>his appeal through us</a:t>
            </a:r>
            <a:r>
              <a:rPr lang="en-US" i="1" dirty="0" smtClean="0"/>
              <a:t>. We implore you on behalf of Christ, be reconciled to God.</a:t>
            </a:r>
            <a:endParaRPr lang="en-US" dirty="0" smtClean="0"/>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2000"/>
                                        <p:tgtEl>
                                          <p:spTgt spid="3">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Evangelism</a:t>
            </a:r>
            <a:endParaRPr lang="en-US" dirty="0"/>
          </a:p>
        </p:txBody>
      </p:sp>
      <p:sp>
        <p:nvSpPr>
          <p:cNvPr id="3" name="Content Placeholder 2"/>
          <p:cNvSpPr>
            <a:spLocks noGrp="1"/>
          </p:cNvSpPr>
          <p:nvPr>
            <p:ph idx="1"/>
          </p:nvPr>
        </p:nvSpPr>
        <p:spPr>
          <a:xfrm>
            <a:off x="457200" y="1600201"/>
            <a:ext cx="7467600" cy="2355838"/>
          </a:xfrm>
        </p:spPr>
        <p:txBody>
          <a:bodyPr>
            <a:normAutofit/>
          </a:bodyPr>
          <a:lstStyle/>
          <a:p>
            <a:pPr marL="420624" lvl="1" indent="-384048">
              <a:buSzPct val="80000"/>
              <a:buFont typeface="Wingdings 2"/>
              <a:buChar char=""/>
            </a:pPr>
            <a:r>
              <a:rPr lang="en-US" b="1" i="1" dirty="0" smtClean="0"/>
              <a:t>James 5:20 </a:t>
            </a:r>
            <a:r>
              <a:rPr lang="en-US" sz="2800" i="1" dirty="0" smtClean="0"/>
              <a:t>- let him know that whoever brings back a sinner from his wandering will </a:t>
            </a:r>
            <a:r>
              <a:rPr lang="en-US" sz="2800" b="1" i="1" dirty="0" smtClean="0"/>
              <a:t>save his soul from death </a:t>
            </a:r>
            <a:r>
              <a:rPr lang="en-US" sz="2800" i="1" dirty="0" smtClean="0"/>
              <a:t>and will cover a multitude of sins.</a:t>
            </a:r>
          </a:p>
          <a:p>
            <a:pPr marL="420624" lvl="1" indent="-384048">
              <a:buSzPct val="80000"/>
              <a:buFont typeface="Wingdings 2"/>
              <a:buChar char=""/>
            </a:pPr>
            <a:endParaRPr lang="en-US" sz="2800" i="1" dirty="0" smtClean="0"/>
          </a:p>
          <a:p>
            <a:pPr marL="420624" lvl="1" indent="-384048">
              <a:buSzPct val="80000"/>
              <a:buNone/>
            </a:pPr>
            <a:endParaRPr lang="en-US" sz="2800" i="1" dirty="0" smtClean="0"/>
          </a:p>
          <a:p>
            <a:endParaRPr lang="en-US" dirty="0"/>
          </a:p>
        </p:txBody>
      </p:sp>
      <p:sp>
        <p:nvSpPr>
          <p:cNvPr id="4" name="TextBox 3"/>
          <p:cNvSpPr txBox="1"/>
          <p:nvPr/>
        </p:nvSpPr>
        <p:spPr>
          <a:xfrm>
            <a:off x="457200" y="4455748"/>
            <a:ext cx="8204030" cy="754053"/>
          </a:xfrm>
          <a:prstGeom prst="rect">
            <a:avLst/>
          </a:prstGeom>
          <a:noFill/>
        </p:spPr>
        <p:txBody>
          <a:bodyPr wrap="square" rtlCol="0">
            <a:spAutoFit/>
          </a:bodyPr>
          <a:lstStyle/>
          <a:p>
            <a:pPr marL="420624" lvl="1" indent="-384048" algn="ctr">
              <a:buSzPct val="80000"/>
              <a:buNone/>
            </a:pPr>
            <a:r>
              <a:rPr lang="en-US" sz="4300" i="1" dirty="0" smtClean="0"/>
              <a:t>Are we too apathetic to care?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2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Evangelism</a:t>
            </a:r>
            <a:endParaRPr lang="en-US" dirty="0"/>
          </a:p>
        </p:txBody>
      </p:sp>
      <p:sp>
        <p:nvSpPr>
          <p:cNvPr id="3" name="Content Placeholder 2"/>
          <p:cNvSpPr>
            <a:spLocks noGrp="1"/>
          </p:cNvSpPr>
          <p:nvPr>
            <p:ph idx="1"/>
          </p:nvPr>
        </p:nvSpPr>
        <p:spPr/>
        <p:txBody>
          <a:bodyPr/>
          <a:lstStyle/>
          <a:p>
            <a:pPr marL="420624" lvl="1" indent="-384048">
              <a:buSzPct val="80000"/>
              <a:buNone/>
            </a:pPr>
            <a:endParaRPr lang="en-US" b="1" i="1" dirty="0" smtClean="0"/>
          </a:p>
          <a:p>
            <a:pPr marL="420624" lvl="1" indent="-384048">
              <a:buSzPct val="80000"/>
              <a:buNone/>
            </a:pPr>
            <a:endParaRPr lang="en-US" b="1" i="1" dirty="0" smtClean="0"/>
          </a:p>
          <a:p>
            <a:pPr marL="420624" lvl="1" indent="-384048">
              <a:buSzPct val="80000"/>
              <a:buNone/>
            </a:pPr>
            <a:r>
              <a:rPr lang="en-US" b="1" i="1" dirty="0" smtClean="0"/>
              <a:t>	Romans 10:1  </a:t>
            </a:r>
          </a:p>
          <a:p>
            <a:pPr marL="420624" lvl="1" indent="-384048">
              <a:buSzPct val="80000"/>
              <a:buNone/>
            </a:pPr>
            <a:r>
              <a:rPr lang="en-US" sz="2800" i="1" dirty="0" smtClean="0"/>
              <a:t>	my heart’s desire and prayer to God for them is that they may be saved.</a:t>
            </a:r>
            <a:endParaRPr lang="en-US" sz="28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000"/>
                                        <p:tgtEl>
                                          <p:spTgt spid="3">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2000"/>
                                        <p:tgtEl>
                                          <p:spTgt spid="3">
                                            <p:txEl>
                                              <p:pRg st="3" end="3"/>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Apathy and the Family</a:t>
            </a:r>
            <a:endParaRPr lang="en-US" dirty="0"/>
          </a:p>
        </p:txBody>
      </p:sp>
      <p:sp>
        <p:nvSpPr>
          <p:cNvPr id="3" name="Content Placeholder 2"/>
          <p:cNvSpPr>
            <a:spLocks noGrp="1"/>
          </p:cNvSpPr>
          <p:nvPr>
            <p:ph idx="1"/>
          </p:nvPr>
        </p:nvSpPr>
        <p:spPr/>
        <p:txBody>
          <a:bodyPr/>
          <a:lstStyle/>
          <a:p>
            <a:r>
              <a:rPr lang="en-US" dirty="0" smtClean="0"/>
              <a:t>Marital Strife</a:t>
            </a:r>
          </a:p>
          <a:p>
            <a:r>
              <a:rPr lang="en-US" dirty="0" smtClean="0"/>
              <a:t>Separation</a:t>
            </a:r>
          </a:p>
          <a:p>
            <a:r>
              <a:rPr lang="en-US" dirty="0" smtClean="0"/>
              <a:t>Divorce</a:t>
            </a:r>
          </a:p>
          <a:p>
            <a:r>
              <a:rPr lang="en-US" dirty="0" smtClean="0"/>
              <a:t>Weak Fathers/Husbands</a:t>
            </a:r>
          </a:p>
          <a:p>
            <a:r>
              <a:rPr lang="en-US" dirty="0" smtClean="0"/>
              <a:t>Parents who fail to teach</a:t>
            </a:r>
          </a:p>
          <a:p>
            <a:r>
              <a:rPr lang="en-US" dirty="0" smtClean="0"/>
              <a:t>Children who leave the Lord</a:t>
            </a:r>
          </a:p>
          <a:p>
            <a:r>
              <a:rPr lang="en-US" dirty="0" smtClean="0"/>
              <a:t>ETC…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20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2000"/>
                                        <p:tgtEl>
                                          <p:spTgt spid="3">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000"/>
                                        <p:tgtEl>
                                          <p:spTgt spid="3">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2000"/>
                                        <p:tgtEl>
                                          <p:spTgt spid="3">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Apathy and the Family</a:t>
            </a:r>
            <a:endParaRPr lang="en-US" dirty="0"/>
          </a:p>
        </p:txBody>
      </p:sp>
      <p:sp>
        <p:nvSpPr>
          <p:cNvPr id="3" name="Content Placeholder 2"/>
          <p:cNvSpPr>
            <a:spLocks noGrp="1"/>
          </p:cNvSpPr>
          <p:nvPr>
            <p:ph idx="1"/>
          </p:nvPr>
        </p:nvSpPr>
        <p:spPr>
          <a:xfrm>
            <a:off x="457200" y="1600201"/>
            <a:ext cx="7467600" cy="3282384"/>
          </a:xfrm>
        </p:spPr>
        <p:txBody>
          <a:bodyPr>
            <a:normAutofit/>
          </a:bodyPr>
          <a:lstStyle/>
          <a:p>
            <a:r>
              <a:rPr lang="en-US" b="1" i="1" dirty="0" smtClean="0"/>
              <a:t>Ephesians 5:22 - </a:t>
            </a:r>
            <a:r>
              <a:rPr lang="en-US" i="1" dirty="0" smtClean="0"/>
              <a:t>Wives, submit to your own husbands, as to the Lord.</a:t>
            </a:r>
            <a:r>
              <a:rPr lang="en-US" dirty="0" smtClean="0"/>
              <a:t> </a:t>
            </a:r>
          </a:p>
          <a:p>
            <a:endParaRPr lang="en-US" dirty="0" smtClean="0"/>
          </a:p>
          <a:p>
            <a:pPr lvl="0"/>
            <a:r>
              <a:rPr lang="en-US" b="1" i="1" dirty="0" smtClean="0"/>
              <a:t>Ephesians 5:25 - </a:t>
            </a:r>
            <a:r>
              <a:rPr lang="en-US" i="1" dirty="0" smtClean="0"/>
              <a:t>Husbands, love your wives, as Christ loved the church and gave himself up for her…</a:t>
            </a:r>
          </a:p>
          <a:p>
            <a:pPr lvl="0"/>
            <a:endParaRPr lang="en-US" i="1" dirty="0" smtClean="0"/>
          </a:p>
          <a:p>
            <a:endParaRPr lang="en-US" dirty="0" smtClean="0"/>
          </a:p>
        </p:txBody>
      </p:sp>
      <p:sp>
        <p:nvSpPr>
          <p:cNvPr id="5" name="TextBox 4"/>
          <p:cNvSpPr txBox="1"/>
          <p:nvPr/>
        </p:nvSpPr>
        <p:spPr>
          <a:xfrm>
            <a:off x="457200" y="5059564"/>
            <a:ext cx="8256081" cy="1200329"/>
          </a:xfrm>
          <a:prstGeom prst="rect">
            <a:avLst/>
          </a:prstGeom>
          <a:noFill/>
        </p:spPr>
        <p:txBody>
          <a:bodyPr wrap="square" rtlCol="0">
            <a:spAutoFit/>
          </a:bodyPr>
          <a:lstStyle/>
          <a:p>
            <a:pPr lvl="0" algn="ctr">
              <a:buNone/>
            </a:pPr>
            <a:r>
              <a:rPr lang="en-US" sz="3600" i="1" dirty="0" smtClean="0"/>
              <a:t>How can indifferent spouses fulfill these commands?</a:t>
            </a:r>
            <a:endParaRPr lang="en-US" sz="3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20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20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Apathy and the Family</a:t>
            </a:r>
            <a:endParaRPr lang="en-US" dirty="0"/>
          </a:p>
        </p:txBody>
      </p:sp>
      <p:sp>
        <p:nvSpPr>
          <p:cNvPr id="3" name="Content Placeholder 2"/>
          <p:cNvSpPr>
            <a:spLocks noGrp="1"/>
          </p:cNvSpPr>
          <p:nvPr>
            <p:ph idx="1"/>
          </p:nvPr>
        </p:nvSpPr>
        <p:spPr/>
        <p:txBody>
          <a:bodyPr/>
          <a:lstStyle/>
          <a:p>
            <a:pPr>
              <a:buNone/>
            </a:pPr>
            <a:r>
              <a:rPr lang="en-US" dirty="0" smtClean="0"/>
              <a:t>	</a:t>
            </a:r>
            <a:r>
              <a:rPr lang="en-US" b="1" i="1" dirty="0" smtClean="0"/>
              <a:t>Proverbs 31:26-28</a:t>
            </a:r>
          </a:p>
          <a:p>
            <a:pPr lvl="0">
              <a:buNone/>
            </a:pPr>
            <a:r>
              <a:rPr lang="en-US" i="1" dirty="0" smtClean="0"/>
              <a:t>	She opens her mouth with </a:t>
            </a:r>
            <a:r>
              <a:rPr lang="en-US" b="1" i="1" dirty="0" smtClean="0"/>
              <a:t>wisdom</a:t>
            </a:r>
            <a:r>
              <a:rPr lang="en-US" i="1" dirty="0" smtClean="0"/>
              <a:t>, and the teaching of </a:t>
            </a:r>
            <a:r>
              <a:rPr lang="en-US" b="1" i="1" dirty="0" smtClean="0"/>
              <a:t>kindness is on her tongue</a:t>
            </a:r>
            <a:r>
              <a:rPr lang="en-US" i="1" dirty="0" smtClean="0"/>
              <a:t>. </a:t>
            </a:r>
            <a:r>
              <a:rPr lang="en-US" b="1" i="1" baseline="30000" dirty="0" smtClean="0"/>
              <a:t>27 </a:t>
            </a:r>
            <a:r>
              <a:rPr lang="en-US" i="1" dirty="0" smtClean="0"/>
              <a:t>She looks well to the ways of her household and </a:t>
            </a:r>
            <a:r>
              <a:rPr lang="en-US" b="1" i="1" dirty="0" smtClean="0"/>
              <a:t>does not eat the bread of idleness</a:t>
            </a:r>
            <a:r>
              <a:rPr lang="en-US" i="1" dirty="0" smtClean="0"/>
              <a:t>. </a:t>
            </a:r>
            <a:r>
              <a:rPr lang="en-US" b="1" i="1" baseline="30000" dirty="0" smtClean="0"/>
              <a:t>28 </a:t>
            </a:r>
            <a:r>
              <a:rPr lang="en-US" b="1" i="1" dirty="0" smtClean="0"/>
              <a:t>Her children rise up and call her blessed</a:t>
            </a:r>
            <a:r>
              <a:rPr lang="en-US" i="1" dirty="0" smtClean="0"/>
              <a:t>; her husband also, and he praises her.</a:t>
            </a:r>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Apathy and the Family</a:t>
            </a:r>
            <a:endParaRPr lang="en-US" dirty="0"/>
          </a:p>
        </p:txBody>
      </p:sp>
      <p:sp>
        <p:nvSpPr>
          <p:cNvPr id="3" name="Content Placeholder 2"/>
          <p:cNvSpPr>
            <a:spLocks noGrp="1"/>
          </p:cNvSpPr>
          <p:nvPr>
            <p:ph idx="1"/>
          </p:nvPr>
        </p:nvSpPr>
        <p:spPr>
          <a:xfrm>
            <a:off x="457200" y="2192733"/>
            <a:ext cx="7467600" cy="4266692"/>
          </a:xfrm>
        </p:spPr>
        <p:txBody>
          <a:bodyPr/>
          <a:lstStyle/>
          <a:p>
            <a:pPr lvl="0">
              <a:buNone/>
            </a:pPr>
            <a:endParaRPr lang="en-US" i="1" dirty="0" smtClean="0"/>
          </a:p>
          <a:p>
            <a:pPr>
              <a:buNone/>
            </a:pPr>
            <a:r>
              <a:rPr lang="en-US" b="1" i="1" dirty="0" smtClean="0"/>
              <a:t>	</a:t>
            </a:r>
            <a:r>
              <a:rPr lang="en-US" b="1" i="1" dirty="0" smtClean="0"/>
              <a:t>Proverbs </a:t>
            </a:r>
            <a:r>
              <a:rPr lang="en-US" b="1" i="1" dirty="0" smtClean="0"/>
              <a:t>22:6 - </a:t>
            </a:r>
            <a:r>
              <a:rPr lang="en-US" i="1" dirty="0" smtClean="0"/>
              <a:t>Train up a child in the way he should go; even when he is old he will not depart from it.</a:t>
            </a:r>
            <a:endParaRPr lang="en-US" dirty="0" smtClean="0"/>
          </a:p>
          <a:p>
            <a:pPr lvl="0">
              <a:buNone/>
            </a:pP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1967607"/>
            <a:ext cx="7467600" cy="4528623"/>
          </a:xfrm>
        </p:spPr>
        <p:txBody>
          <a:bodyPr>
            <a:normAutofit fontScale="92500"/>
          </a:bodyPr>
          <a:lstStyle/>
          <a:p>
            <a:pPr>
              <a:spcAft>
                <a:spcPts val="1200"/>
              </a:spcAft>
              <a:buNone/>
            </a:pPr>
            <a:r>
              <a:rPr lang="en-US" i="1" dirty="0" smtClean="0"/>
              <a:t>	What He [God] does not want to see in us, and what He will rebuke and discipline (Rev. 3:19), is indifference, apathy, a bored aloofness that neither loves nor hates God, but is unresponsive to His existence. On an operating table, this would be described as a dead body.</a:t>
            </a:r>
            <a:endParaRPr lang="en-US" dirty="0" smtClean="0"/>
          </a:p>
          <a:p>
            <a:pPr>
              <a:buNone/>
            </a:pPr>
            <a:endParaRPr lang="en-US" dirty="0" smtClean="0"/>
          </a:p>
          <a:p>
            <a:pPr>
              <a:buNone/>
            </a:pPr>
            <a:r>
              <a:rPr lang="en-US" i="1"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i="1" dirty="0" smtClean="0"/>
              <a:t>	But our God is one who raises the dead, and that is what </a:t>
            </a:r>
            <a:r>
              <a:rPr lang="en-US" b="1" i="1" dirty="0" smtClean="0"/>
              <a:t>He can, and will, </a:t>
            </a:r>
            <a:r>
              <a:rPr lang="en-US" i="1" dirty="0" smtClean="0"/>
              <a:t>do</a:t>
            </a:r>
            <a:r>
              <a:rPr lang="en-US" b="1" i="1" dirty="0" smtClean="0"/>
              <a:t> </a:t>
            </a:r>
            <a:r>
              <a:rPr lang="en-US" i="1" dirty="0" smtClean="0"/>
              <a:t>for us when we lapse into somnambulant lethargy. We are beings created in His own image, </a:t>
            </a:r>
            <a:r>
              <a:rPr lang="en-US" b="1" i="1" dirty="0" smtClean="0"/>
              <a:t>a God of feeling and movement and emotion. That is what he would have us be as well. </a:t>
            </a:r>
            <a:endParaRPr lang="en-US" b="1" dirty="0" smtClean="0"/>
          </a:p>
          <a:p>
            <a:pPr>
              <a:buNone/>
            </a:pPr>
            <a:r>
              <a:rPr lang="en-US" i="1" dirty="0" smtClean="0"/>
              <a:t>					</a:t>
            </a:r>
          </a:p>
          <a:p>
            <a:pPr>
              <a:buNone/>
            </a:pPr>
            <a:r>
              <a:rPr lang="en-US" i="1" dirty="0" smtClean="0"/>
              <a:t>					</a:t>
            </a:r>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Eliminating Apathy</a:t>
            </a:r>
            <a:endParaRPr lang="en-US" dirty="0"/>
          </a:p>
        </p:txBody>
      </p:sp>
      <p:sp>
        <p:nvSpPr>
          <p:cNvPr id="3" name="Content Placeholder 2"/>
          <p:cNvSpPr>
            <a:spLocks noGrp="1"/>
          </p:cNvSpPr>
          <p:nvPr>
            <p:ph idx="1"/>
          </p:nvPr>
        </p:nvSpPr>
        <p:spPr/>
        <p:txBody>
          <a:bodyPr>
            <a:normAutofit lnSpcReduction="10000"/>
          </a:bodyPr>
          <a:lstStyle/>
          <a:p>
            <a:r>
              <a:rPr lang="en-US" dirty="0" smtClean="0"/>
              <a:t>Remember</a:t>
            </a:r>
          </a:p>
          <a:p>
            <a:r>
              <a:rPr lang="en-US" dirty="0" smtClean="0"/>
              <a:t>Repent (1 John 1:9)</a:t>
            </a:r>
          </a:p>
          <a:p>
            <a:r>
              <a:rPr lang="en-US" dirty="0" smtClean="0"/>
              <a:t>Pray (1 John 5:14)</a:t>
            </a:r>
          </a:p>
          <a:p>
            <a:r>
              <a:rPr lang="en-US" dirty="0" smtClean="0"/>
              <a:t>Know your purpose                          (Matt 5:13-15; 1 Cor. 5:20)</a:t>
            </a:r>
          </a:p>
          <a:p>
            <a:r>
              <a:rPr lang="en-US" dirty="0" smtClean="0"/>
              <a:t>Spend time with spiritually minded Christians (Proverbs 12:26; 13:20)</a:t>
            </a:r>
          </a:p>
          <a:p>
            <a:r>
              <a:rPr lang="en-US" dirty="0" smtClean="0"/>
              <a:t>Serve others (Jn. 13:12-14; Acts 20:35)</a:t>
            </a:r>
          </a:p>
          <a:p>
            <a:r>
              <a:rPr lang="en-US" dirty="0" smtClean="0"/>
              <a:t>Just do </a:t>
            </a:r>
            <a:r>
              <a:rPr lang="en-US" i="1" dirty="0" smtClean="0"/>
              <a:t>something!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APATHY: What is it?</a:t>
            </a:r>
            <a:endParaRPr lang="en-US" dirty="0"/>
          </a:p>
        </p:txBody>
      </p:sp>
      <p:sp>
        <p:nvSpPr>
          <p:cNvPr id="3" name="Content Placeholder 2"/>
          <p:cNvSpPr>
            <a:spLocks noGrp="1"/>
          </p:cNvSpPr>
          <p:nvPr>
            <p:ph idx="1"/>
          </p:nvPr>
        </p:nvSpPr>
        <p:spPr>
          <a:xfrm>
            <a:off x="457200" y="1853091"/>
            <a:ext cx="7467600" cy="4525963"/>
          </a:xfrm>
        </p:spPr>
        <p:txBody>
          <a:bodyPr/>
          <a:lstStyle/>
          <a:p>
            <a:r>
              <a:rPr lang="en-US" dirty="0" smtClean="0"/>
              <a:t>Apathy - “Lack of feeling or emotion; Lack of interest or concern”</a:t>
            </a:r>
          </a:p>
          <a:p>
            <a:endParaRPr lang="en-US" dirty="0" smtClean="0"/>
          </a:p>
          <a:p>
            <a:r>
              <a:rPr lang="en-US" dirty="0" smtClean="0"/>
              <a:t>Spiritual Apathy – “Indifference towards what God desires of us.”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20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Dangers of Apathy</a:t>
            </a:r>
            <a:endParaRPr lang="en-US" dirty="0"/>
          </a:p>
        </p:txBody>
      </p:sp>
      <p:sp>
        <p:nvSpPr>
          <p:cNvPr id="3" name="Content Placeholder 2"/>
          <p:cNvSpPr>
            <a:spLocks noGrp="1"/>
          </p:cNvSpPr>
          <p:nvPr>
            <p:ph idx="1"/>
          </p:nvPr>
        </p:nvSpPr>
        <p:spPr/>
        <p:txBody>
          <a:bodyPr/>
          <a:lstStyle/>
          <a:p>
            <a:r>
              <a:rPr lang="en-US" dirty="0" smtClean="0"/>
              <a:t>Causes: </a:t>
            </a:r>
          </a:p>
          <a:p>
            <a:pPr lvl="1"/>
            <a:r>
              <a:rPr lang="en-US" dirty="0" smtClean="0"/>
              <a:t>Complacency</a:t>
            </a:r>
          </a:p>
          <a:p>
            <a:pPr lvl="1"/>
            <a:r>
              <a:rPr lang="en-US" dirty="0" smtClean="0"/>
              <a:t>Stunted Spiritual Growth</a:t>
            </a:r>
          </a:p>
          <a:p>
            <a:pPr lvl="1"/>
            <a:r>
              <a:rPr lang="en-US" dirty="0" smtClean="0"/>
              <a:t>Weakened Faith</a:t>
            </a:r>
          </a:p>
          <a:p>
            <a:pPr lvl="1"/>
            <a:r>
              <a:rPr lang="en-US" dirty="0" smtClean="0"/>
              <a:t>Susceptibility to False Doctrine</a:t>
            </a:r>
          </a:p>
          <a:p>
            <a:pPr lvl="1"/>
            <a:r>
              <a:rPr lang="en-US" dirty="0" smtClean="0"/>
              <a:t>Weak and Dying Congregations</a:t>
            </a:r>
          </a:p>
          <a:p>
            <a:pPr lvl="1"/>
            <a:r>
              <a:rPr lang="en-US" dirty="0" smtClean="0"/>
              <a:t>Neglect of Needy Saints</a:t>
            </a:r>
          </a:p>
          <a:p>
            <a:pPr lvl="1"/>
            <a:r>
              <a:rPr lang="en-US" dirty="0" smtClean="0"/>
              <a:t>Lack of Evangelism</a:t>
            </a:r>
          </a:p>
          <a:p>
            <a:pPr lvl="1"/>
            <a:r>
              <a:rPr lang="en-US" dirty="0" smtClean="0"/>
              <a:t>ETC..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20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2000"/>
                                        <p:tgtEl>
                                          <p:spTgt spid="3">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2000"/>
                                        <p:tgtEl>
                                          <p:spTgt spid="3">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fade">
                                      <p:cBhvr>
                                        <p:cTn id="34"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Worship</a:t>
            </a:r>
            <a:endParaRPr lang="en-US" dirty="0"/>
          </a:p>
        </p:txBody>
      </p:sp>
      <p:sp>
        <p:nvSpPr>
          <p:cNvPr id="3" name="Content Placeholder 2"/>
          <p:cNvSpPr>
            <a:spLocks noGrp="1"/>
          </p:cNvSpPr>
          <p:nvPr>
            <p:ph idx="1"/>
          </p:nvPr>
        </p:nvSpPr>
        <p:spPr/>
        <p:txBody>
          <a:bodyPr/>
          <a:lstStyle/>
          <a:p>
            <a:r>
              <a:rPr lang="en-US" b="1" i="1" dirty="0" smtClean="0"/>
              <a:t>John 4:24 </a:t>
            </a:r>
            <a:r>
              <a:rPr lang="en-US" i="1" dirty="0" smtClean="0"/>
              <a:t>– God is spirit, and those who worship Him must worship in spirit and truth.</a:t>
            </a:r>
          </a:p>
          <a:p>
            <a:endParaRPr lang="en-US" i="1" dirty="0" smtClean="0"/>
          </a:p>
          <a:p>
            <a:r>
              <a:rPr lang="en-US" dirty="0" smtClean="0"/>
              <a:t>Spirit and Truth </a:t>
            </a:r>
          </a:p>
          <a:p>
            <a:pPr lvl="1"/>
            <a:r>
              <a:rPr lang="en-US" dirty="0" smtClean="0"/>
              <a:t>Worshipping with the proper attitude (heart).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20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Worship</a:t>
            </a:r>
            <a:endParaRPr lang="en-US" dirty="0"/>
          </a:p>
        </p:txBody>
      </p:sp>
      <p:sp>
        <p:nvSpPr>
          <p:cNvPr id="3" name="Content Placeholder 2"/>
          <p:cNvSpPr>
            <a:spLocks noGrp="1"/>
          </p:cNvSpPr>
          <p:nvPr>
            <p:ph idx="1"/>
          </p:nvPr>
        </p:nvSpPr>
        <p:spPr/>
        <p:txBody>
          <a:bodyPr/>
          <a:lstStyle/>
          <a:p>
            <a:r>
              <a:rPr lang="en-US" dirty="0" smtClean="0"/>
              <a:t>Psalm 95:1-7</a:t>
            </a:r>
          </a:p>
          <a:p>
            <a:pPr lvl="1"/>
            <a:r>
              <a:rPr lang="en-US" dirty="0" smtClean="0"/>
              <a:t>Joy, thanksgiving, humility, </a:t>
            </a:r>
            <a:r>
              <a:rPr lang="en-US" dirty="0" smtClean="0"/>
              <a:t>praise, recognition of His power</a:t>
            </a:r>
          </a:p>
          <a:p>
            <a:pPr lvl="1">
              <a:buNone/>
            </a:pPr>
            <a:endParaRPr lang="en-US" dirty="0" smtClean="0"/>
          </a:p>
          <a:p>
            <a:r>
              <a:rPr lang="en-US" dirty="0" smtClean="0"/>
              <a:t>Romans 12:1</a:t>
            </a:r>
          </a:p>
          <a:p>
            <a:pPr lvl="1"/>
            <a:r>
              <a:rPr lang="en-US" dirty="0" smtClean="0"/>
              <a:t>Sacrificial </a:t>
            </a:r>
          </a:p>
          <a:p>
            <a:pPr lvl="1">
              <a:buNone/>
            </a:pPr>
            <a:endParaRPr lang="en-US" dirty="0" smtClean="0"/>
          </a:p>
          <a:p>
            <a:r>
              <a:rPr lang="en-US" dirty="0" smtClean="0"/>
              <a:t>Hebrews 12:28</a:t>
            </a:r>
          </a:p>
          <a:p>
            <a:pPr lvl="1"/>
            <a:r>
              <a:rPr lang="en-US" dirty="0" smtClean="0"/>
              <a:t>Grateful, </a:t>
            </a:r>
            <a:r>
              <a:rPr lang="en-US" dirty="0" smtClean="0"/>
              <a:t>reverence and awe</a:t>
            </a:r>
          </a:p>
          <a:p>
            <a:pPr lvl="1">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0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20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2000"/>
                                        <p:tgtEl>
                                          <p:spTgt spid="3">
                                            <p:txEl>
                                              <p:pRg st="6" end="6"/>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Worship</a:t>
            </a:r>
            <a:endParaRPr lang="en-US" dirty="0"/>
          </a:p>
        </p:txBody>
      </p:sp>
      <p:sp>
        <p:nvSpPr>
          <p:cNvPr id="5" name="Content Placeholder 4"/>
          <p:cNvSpPr>
            <a:spLocks noGrp="1"/>
          </p:cNvSpPr>
          <p:nvPr>
            <p:ph idx="1"/>
          </p:nvPr>
        </p:nvSpPr>
        <p:spPr>
          <a:xfrm>
            <a:off x="457200" y="2239747"/>
            <a:ext cx="7467600" cy="3662359"/>
          </a:xfrm>
        </p:spPr>
        <p:txBody>
          <a:bodyPr>
            <a:normAutofit/>
          </a:bodyPr>
          <a:lstStyle/>
          <a:p>
            <a:pPr>
              <a:buNone/>
            </a:pPr>
            <a:r>
              <a:rPr lang="en-US" b="1" i="1" dirty="0" smtClean="0"/>
              <a:t>	1 Corinthians 14:26 </a:t>
            </a:r>
            <a:r>
              <a:rPr lang="en-US" i="1" dirty="0" smtClean="0"/>
              <a:t> </a:t>
            </a:r>
          </a:p>
          <a:p>
            <a:pPr>
              <a:buNone/>
            </a:pPr>
            <a:r>
              <a:rPr lang="en-US" i="1" dirty="0" smtClean="0"/>
              <a:t>	</a:t>
            </a:r>
            <a:r>
              <a:rPr lang="en-US" i="1" dirty="0" smtClean="0"/>
              <a:t>…When you come together, each one has a hymn, a lesson, a revelation, a tongue, or an interpretation. Let all things be done for building up.</a:t>
            </a:r>
          </a:p>
          <a:p>
            <a:endParaRPr lang="en-US" i="1" dirty="0" smtClean="0"/>
          </a:p>
          <a:p>
            <a:pPr>
              <a:buNone/>
            </a:pPr>
            <a:endParaRPr lang="en-US" i="1" dirty="0" smtClean="0"/>
          </a:p>
          <a:p>
            <a:endParaRPr lang="en-US" i="1" dirty="0" smtClean="0"/>
          </a:p>
          <a:p>
            <a:endParaRPr lang="en-US"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2000"/>
                                        <p:tgtEl>
                                          <p:spTgt spid="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i="1" dirty="0" smtClean="0"/>
              <a:t>	</a:t>
            </a:r>
            <a:r>
              <a:rPr lang="en-US" b="1" i="1" dirty="0" smtClean="0"/>
              <a:t>Hebrews 10:24-25  </a:t>
            </a:r>
          </a:p>
          <a:p>
            <a:pPr>
              <a:buNone/>
            </a:pPr>
            <a:r>
              <a:rPr lang="en-US" i="1" dirty="0" smtClean="0"/>
              <a:t>	</a:t>
            </a:r>
            <a:r>
              <a:rPr lang="en-US" i="1" dirty="0" smtClean="0"/>
              <a:t>And let us consider how to stir up one another to love and good works, not neglecting to meet together, as is the habit of some, but encouraging one another and all the more as you see the Day drawing near.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251685"/>
            <a:ext cx="7467600" cy="4525963"/>
          </a:xfrm>
        </p:spPr>
        <p:txBody>
          <a:bodyPr/>
          <a:lstStyle/>
          <a:p>
            <a:pPr>
              <a:buNone/>
            </a:pPr>
            <a:r>
              <a:rPr lang="en-US" dirty="0" smtClean="0"/>
              <a:t>	</a:t>
            </a:r>
            <a:r>
              <a:rPr lang="en-US" b="1" i="1" dirty="0" smtClean="0"/>
              <a:t>1 Corinthians 12:24-26 </a:t>
            </a:r>
          </a:p>
          <a:p>
            <a:pPr>
              <a:buNone/>
            </a:pPr>
            <a:r>
              <a:rPr lang="en-US" i="1" dirty="0" smtClean="0"/>
              <a:t>	</a:t>
            </a:r>
            <a:r>
              <a:rPr lang="en-US" i="1" dirty="0" smtClean="0"/>
              <a:t>God has so composed the body, giving greater honor to the part that lacked it, that there may be no division in the body, but that the members may have the same care for one another. If one member suffers, all suffer together; if one member is honored, all rejoice together.  </a:t>
            </a:r>
            <a:endParaRPr lang="en-US"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US" dirty="0" smtClean="0"/>
          </a:p>
          <a:p>
            <a:pPr marL="118872">
              <a:buNone/>
            </a:pPr>
            <a:r>
              <a:rPr lang="en-US" dirty="0" smtClean="0"/>
              <a:t> </a:t>
            </a:r>
            <a:r>
              <a:rPr lang="en-US" sz="3200" i="1" dirty="0" smtClean="0"/>
              <a:t>A man doesn’t have to tear down a house to destroy it. Instead, he can just fail to maintain it and over time it will crumble.</a:t>
            </a:r>
            <a:endParaRPr lang="en-US" sz="3200"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ゴシック"/>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Technic.thmx</Template>
  <TotalTime>1162</TotalTime>
  <Words>860</Words>
  <Application>Microsoft Macintosh PowerPoint</Application>
  <PresentationFormat>On-screen Show (4:3)</PresentationFormat>
  <Paragraphs>89</Paragraphs>
  <Slides>20</Slides>
  <Notes>0</Notes>
  <HiddenSlides>0</HiddenSlides>
  <MMClips>0</MMClips>
  <ScaleCrop>false</ScaleCrop>
  <HeadingPairs>
    <vt:vector size="4" baseType="variant">
      <vt:variant>
        <vt:lpstr>Design Template</vt:lpstr>
      </vt:variant>
      <vt:variant>
        <vt:i4>1</vt:i4>
      </vt:variant>
      <vt:variant>
        <vt:lpstr>Slide Titles</vt:lpstr>
      </vt:variant>
      <vt:variant>
        <vt:i4>20</vt:i4>
      </vt:variant>
    </vt:vector>
  </HeadingPairs>
  <TitlesOfParts>
    <vt:vector size="21" baseType="lpstr">
      <vt:lpstr>Technic</vt:lpstr>
      <vt:lpstr>APATHY</vt:lpstr>
      <vt:lpstr>APATHY: What is it?</vt:lpstr>
      <vt:lpstr>The Dangers of Apathy</vt:lpstr>
      <vt:lpstr>Worship</vt:lpstr>
      <vt:lpstr>Worship</vt:lpstr>
      <vt:lpstr>Worship</vt:lpstr>
      <vt:lpstr>Slide 7</vt:lpstr>
      <vt:lpstr>Slide 8</vt:lpstr>
      <vt:lpstr>Slide 9</vt:lpstr>
      <vt:lpstr>Evangelism</vt:lpstr>
      <vt:lpstr>Evangelism</vt:lpstr>
      <vt:lpstr>Evangelism</vt:lpstr>
      <vt:lpstr>Apathy and the Family</vt:lpstr>
      <vt:lpstr>Apathy and the Family</vt:lpstr>
      <vt:lpstr>Apathy and the Family</vt:lpstr>
      <vt:lpstr>Apathy and the Family</vt:lpstr>
      <vt:lpstr> </vt:lpstr>
      <vt:lpstr>Slide 18</vt:lpstr>
      <vt:lpstr>Eliminating Apathy</vt:lpstr>
      <vt:lpstr>Slide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APATHY</dc:title>
  <dc:creator>Landon  Rutter</dc:creator>
  <cp:lastModifiedBy>Landon  Rutter</cp:lastModifiedBy>
  <cp:revision>6</cp:revision>
  <dcterms:created xsi:type="dcterms:W3CDTF">2015-09-13T04:52:15Z</dcterms:created>
  <dcterms:modified xsi:type="dcterms:W3CDTF">2015-09-13T11:44:19Z</dcterms:modified>
</cp:coreProperties>
</file>